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9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0" r:id="rId15"/>
    <p:sldId id="268" r:id="rId16"/>
    <p:sldId id="269" r:id="rId17"/>
    <p:sldId id="270" r:id="rId18"/>
    <p:sldId id="271" r:id="rId19"/>
    <p:sldId id="272" r:id="rId20"/>
    <p:sldId id="301" r:id="rId21"/>
    <p:sldId id="273" r:id="rId22"/>
    <p:sldId id="274" r:id="rId23"/>
    <p:sldId id="275" r:id="rId24"/>
    <p:sldId id="276" r:id="rId25"/>
    <p:sldId id="277" r:id="rId26"/>
    <p:sldId id="302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3" r:id="rId36"/>
    <p:sldId id="294" r:id="rId37"/>
    <p:sldId id="292" r:id="rId38"/>
    <p:sldId id="303" r:id="rId39"/>
    <p:sldId id="291" r:id="rId40"/>
    <p:sldId id="290" r:id="rId41"/>
    <p:sldId id="289" r:id="rId42"/>
    <p:sldId id="288" r:id="rId43"/>
    <p:sldId id="304" r:id="rId44"/>
    <p:sldId id="295" r:id="rId45"/>
    <p:sldId id="287" r:id="rId46"/>
    <p:sldId id="286" r:id="rId47"/>
    <p:sldId id="296" r:id="rId48"/>
    <p:sldId id="297" r:id="rId49"/>
    <p:sldId id="298" r:id="rId50"/>
    <p:sldId id="305" r:id="rId5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71E7-74A6-4F57-AFC6-328904524D2A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439-979F-409E-A760-5B98E9AD94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71E7-74A6-4F57-AFC6-328904524D2A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439-979F-409E-A760-5B98E9AD94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71E7-74A6-4F57-AFC6-328904524D2A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439-979F-409E-A760-5B98E9AD94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71E7-74A6-4F57-AFC6-328904524D2A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439-979F-409E-A760-5B98E9AD94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71E7-74A6-4F57-AFC6-328904524D2A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439-979F-409E-A760-5B98E9AD94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71E7-74A6-4F57-AFC6-328904524D2A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439-979F-409E-A760-5B98E9AD94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71E7-74A6-4F57-AFC6-328904524D2A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439-979F-409E-A760-5B98E9AD94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71E7-74A6-4F57-AFC6-328904524D2A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439-979F-409E-A760-5B98E9AD94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71E7-74A6-4F57-AFC6-328904524D2A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439-979F-409E-A760-5B98E9AD94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71E7-74A6-4F57-AFC6-328904524D2A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4439-979F-409E-A760-5B98E9AD94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71E7-74A6-4F57-AFC6-328904524D2A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E14439-979F-409E-A760-5B98E9AD94A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971E7-74A6-4F57-AFC6-328904524D2A}" type="datetimeFigureOut">
              <a:rPr lang="tr-TR" smtClean="0"/>
              <a:pPr/>
              <a:t>27.02.2018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E14439-979F-409E-A760-5B98E9AD94A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B%20PROJELER&#304;\NOE%20proje\BEK&#304;R%20HOCA\slayt\slayt\T&#220;RK%20M&#220;Z&#304;&#286;&#304;%20&#199;ALGILARI\hicaz-kanun%20taksimi.mp3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ltur.gov.tr/EN,35164/black-sea-folksongs.html" TargetMode="External"/><Relationship Id="rId3" Type="http://schemas.openxmlformats.org/officeDocument/2006/relationships/hyperlink" Target="http://www.kultur.gov.tr/EN,35159/istanbul-and-europe.html" TargetMode="External"/><Relationship Id="rId7" Type="http://schemas.openxmlformats.org/officeDocument/2006/relationships/hyperlink" Target="http://www.kultur.gov.tr/EN,35163/east-anatolian-folksongs.html" TargetMode="External"/><Relationship Id="rId2" Type="http://schemas.openxmlformats.org/officeDocument/2006/relationships/hyperlink" Target="http://www.kultur.gov.tr/EN,35158/varieties-of-style-scale-and-rhythm-and-spheres-of-us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ultur.gov.tr/EN,35162/southeast-anatolian-folksongs.html" TargetMode="External"/><Relationship Id="rId5" Type="http://schemas.openxmlformats.org/officeDocument/2006/relationships/hyperlink" Target="http://www.kultur.gov.tr/EN,35161/central-anatolian-folksongs.html" TargetMode="External"/><Relationship Id="rId4" Type="http://schemas.openxmlformats.org/officeDocument/2006/relationships/hyperlink" Target="http://www.kultur.gov.tr/EN,35160/aegean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B%20PROJELER&#304;\NOE%20proje\BEK&#304;R%20HOCA\slayt\slayt\T&#220;RK%20M&#220;Z&#304;&#286;&#304;%20&#199;ALGILARI\Kaval%20Name%20-%20K&#252;tahya'nin%20Pinarlari.mp3" TargetMode="Externa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p3"/><Relationship Id="rId5" Type="http://schemas.openxmlformats.org/officeDocument/2006/relationships/image" Target="../media/image9.png"/><Relationship Id="rId4" Type="http://schemas.microsoft.com/office/2007/relationships/media" Target="../media/media3.mp3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B%20PROJELER&#304;\NOE%20proje\BEK&#304;R%20HOCA\slayt\slayt\T&#220;RK%20M&#220;Z&#304;&#286;&#304;%20&#199;ALGILARI\Halil%20Cokyurekli%20-%20Baglama%20Acis.mp3" TargetMode="Externa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B%20PROJELER&#304;\NOE%20proje\BEK&#304;R%20HOCA\slayt\slayt\T&#220;RK%20M&#220;Z&#304;&#286;&#304;%20&#199;ALGILARI\G&#246;ksel%20Baktagir%20%20-%20Ud%20Taksimi.mp3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B%20PROJELER&#304;\NOE%20proje\BEK&#304;R%20HOCA\slayt\slayt\T&#220;RK%20M&#220;Z&#304;&#286;&#304;%20&#199;ALGILARI\h&#252;zzam%20taksim-NEY.mp3" TargetMode="Externa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B%20PROJELER&#304;\NOE%20proje\BEK&#304;R%20HOCA\slayt\slayt\T&#220;RK%20M&#220;Z&#304;&#286;&#304;%20&#199;ALGILARI\ZURNA-%20Uzun%20Hava.mp3" TargetMode="Externa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99592" y="2636912"/>
            <a:ext cx="6480048" cy="15316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HISTORY AND PERIODS OF TURKISH MUSIC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Because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had a </a:t>
            </a:r>
            <a:r>
              <a:rPr lang="tr-TR" dirty="0" err="1"/>
              <a:t>migratory</a:t>
            </a:r>
            <a:r>
              <a:rPr lang="tr-TR" dirty="0"/>
              <a:t> </a:t>
            </a:r>
            <a:r>
              <a:rPr lang="tr-TR" dirty="0" err="1"/>
              <a:t>lifestyle</a:t>
            </a:r>
            <a:r>
              <a:rPr lang="tr-TR" dirty="0"/>
              <a:t> </a:t>
            </a:r>
            <a:r>
              <a:rPr lang="tr-TR" dirty="0" err="1"/>
              <a:t>until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arrival</a:t>
            </a:r>
            <a:r>
              <a:rPr lang="tr-TR" dirty="0"/>
              <a:t> in western </a:t>
            </a:r>
            <a:r>
              <a:rPr lang="tr-TR" dirty="0" err="1"/>
              <a:t>Asia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instruments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always</a:t>
            </a:r>
            <a:r>
              <a:rPr lang="tr-TR" dirty="0"/>
              <a:t> </a:t>
            </a:r>
            <a:r>
              <a:rPr lang="tr-TR" dirty="0" err="1"/>
              <a:t>easily</a:t>
            </a:r>
            <a:r>
              <a:rPr lang="tr-TR" dirty="0"/>
              <a:t> </a:t>
            </a:r>
            <a:r>
              <a:rPr lang="tr-TR" dirty="0" err="1"/>
              <a:t>transportable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tonal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of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designed</a:t>
            </a:r>
            <a:r>
              <a:rPr lang="tr-TR" dirty="0"/>
              <a:t> </a:t>
            </a:r>
            <a:r>
              <a:rPr lang="tr-TR" dirty="0" err="1"/>
              <a:t>parallel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,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completely</a:t>
            </a:r>
            <a:r>
              <a:rPr lang="tr-TR" dirty="0"/>
              <a:t> </a:t>
            </a:r>
            <a:r>
              <a:rPr lang="tr-TR" dirty="0" err="1"/>
              <a:t>natural</a:t>
            </a:r>
            <a:r>
              <a:rPr lang="tr-TR" dirty="0"/>
              <a:t> </a:t>
            </a:r>
            <a:r>
              <a:rPr lang="tr-TR" dirty="0" err="1"/>
              <a:t>tones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early</a:t>
            </a:r>
            <a:r>
              <a:rPr lang="tr-TR" dirty="0"/>
              <a:t> </a:t>
            </a:r>
            <a:r>
              <a:rPr lang="tr-TR" dirty="0" err="1"/>
              <a:t>periods</a:t>
            </a:r>
            <a:r>
              <a:rPr lang="tr-TR" dirty="0"/>
              <a:t>, </a:t>
            </a:r>
            <a:r>
              <a:rPr lang="tr-TR" dirty="0" err="1"/>
              <a:t>tones</a:t>
            </a:r>
            <a:r>
              <a:rPr lang="tr-TR" dirty="0"/>
              <a:t> in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not </a:t>
            </a:r>
            <a:r>
              <a:rPr lang="tr-TR" dirty="0" err="1"/>
              <a:t>arranged</a:t>
            </a:r>
            <a:r>
              <a:rPr lang="tr-TR" dirty="0"/>
              <a:t> </a:t>
            </a:r>
            <a:r>
              <a:rPr lang="tr-TR" dirty="0" err="1"/>
              <a:t>deliberately</a:t>
            </a:r>
            <a:r>
              <a:rPr lang="tr-TR" dirty="0"/>
              <a:t>,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no </a:t>
            </a:r>
            <a:r>
              <a:rPr lang="tr-TR" dirty="0" err="1"/>
              <a:t>formal</a:t>
            </a:r>
            <a:r>
              <a:rPr lang="tr-TR" dirty="0"/>
              <a:t> </a:t>
            </a:r>
            <a:r>
              <a:rPr lang="tr-TR" dirty="0" err="1"/>
              <a:t>theory</a:t>
            </a:r>
            <a:r>
              <a:rPr lang="tr-TR" dirty="0"/>
              <a:t>. But it </a:t>
            </a:r>
            <a:r>
              <a:rPr lang="tr-TR" dirty="0" err="1"/>
              <a:t>certain</a:t>
            </a:r>
            <a:r>
              <a:rPr lang="tr-TR" dirty="0"/>
              <a:t> </a:t>
            </a:r>
            <a:r>
              <a:rPr lang="tr-TR" dirty="0" err="1"/>
              <a:t>features</a:t>
            </a:r>
            <a:r>
              <a:rPr lang="tr-TR" dirty="0"/>
              <a:t> </a:t>
            </a:r>
            <a:r>
              <a:rPr lang="tr-TR" dirty="0" err="1"/>
              <a:t>come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mind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mention</a:t>
            </a:r>
            <a:r>
              <a:rPr lang="tr-TR" dirty="0"/>
              <a:t> of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.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these</a:t>
            </a:r>
            <a:r>
              <a:rPr lang="tr-TR" dirty="0"/>
              <a:t> is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vast</a:t>
            </a:r>
            <a:r>
              <a:rPr lang="tr-TR" dirty="0"/>
              <a:t> </a:t>
            </a:r>
            <a:r>
              <a:rPr lang="tr-TR" dirty="0" err="1"/>
              <a:t>majority</a:t>
            </a:r>
            <a:r>
              <a:rPr lang="tr-TR" dirty="0"/>
              <a:t> of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is </a:t>
            </a:r>
            <a:r>
              <a:rPr lang="tr-TR" dirty="0" err="1"/>
              <a:t>lyrical</a:t>
            </a:r>
            <a:r>
              <a:rPr lang="tr-TR" dirty="0"/>
              <a:t>.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musicologists</a:t>
            </a:r>
            <a:r>
              <a:rPr lang="tr-TR" dirty="0"/>
              <a:t> </a:t>
            </a:r>
            <a:r>
              <a:rPr lang="tr-TR" dirty="0" err="1"/>
              <a:t>qualify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as a </a:t>
            </a:r>
            <a:r>
              <a:rPr lang="tr-TR" dirty="0" err="1"/>
              <a:t>lyrical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related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lyrics</a:t>
            </a:r>
            <a:r>
              <a:rPr lang="tr-TR" dirty="0"/>
              <a:t>' </a:t>
            </a:r>
            <a:r>
              <a:rPr lang="tr-TR" dirty="0" err="1"/>
              <a:t>mission</a:t>
            </a:r>
            <a:r>
              <a:rPr lang="tr-TR" dirty="0"/>
              <a:t> of </a:t>
            </a:r>
            <a:r>
              <a:rPr lang="tr-TR" dirty="0" err="1"/>
              <a:t>uniting</a:t>
            </a:r>
            <a:r>
              <a:rPr lang="tr-TR" dirty="0"/>
              <a:t> </a:t>
            </a:r>
            <a:r>
              <a:rPr lang="tr-TR" dirty="0" err="1"/>
              <a:t>literature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. </a:t>
            </a:r>
            <a:r>
              <a:rPr lang="tr-TR" dirty="0" err="1"/>
              <a:t>Even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Turks</a:t>
            </a:r>
            <a:r>
              <a:rPr lang="tr-TR" dirty="0"/>
              <a:t> had no </a:t>
            </a:r>
            <a:r>
              <a:rPr lang="tr-TR" dirty="0" err="1"/>
              <a:t>writing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, </a:t>
            </a:r>
            <a:r>
              <a:rPr lang="tr-TR" dirty="0" err="1"/>
              <a:t>they</a:t>
            </a:r>
            <a:r>
              <a:rPr lang="tr-TR" dirty="0"/>
              <a:t> had </a:t>
            </a:r>
            <a:r>
              <a:rPr lang="tr-TR" dirty="0" err="1"/>
              <a:t>developed</a:t>
            </a:r>
            <a:r>
              <a:rPr lang="tr-TR" dirty="0"/>
              <a:t> a </a:t>
            </a:r>
            <a:r>
              <a:rPr lang="tr-TR" dirty="0" err="1"/>
              <a:t>great</a:t>
            </a:r>
            <a:r>
              <a:rPr lang="tr-TR" dirty="0"/>
              <a:t> oral </a:t>
            </a:r>
            <a:r>
              <a:rPr lang="tr-TR" dirty="0" err="1"/>
              <a:t>literature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traces</a:t>
            </a:r>
            <a:r>
              <a:rPr lang="tr-TR" dirty="0"/>
              <a:t> of </a:t>
            </a:r>
            <a:r>
              <a:rPr lang="tr-TR" dirty="0" err="1"/>
              <a:t>which</a:t>
            </a:r>
            <a:r>
              <a:rPr lang="tr-TR" dirty="0"/>
              <a:t> can be </a:t>
            </a:r>
            <a:r>
              <a:rPr lang="tr-TR" dirty="0" err="1"/>
              <a:t>followed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until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epic</a:t>
            </a:r>
            <a:r>
              <a:rPr lang="tr-TR" dirty="0"/>
              <a:t> </a:t>
            </a:r>
            <a:r>
              <a:rPr lang="tr-TR" dirty="0" err="1"/>
              <a:t>tradition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literature</a:t>
            </a:r>
            <a:r>
              <a:rPr lang="tr-TR" dirty="0"/>
              <a:t>, </a:t>
            </a:r>
            <a:r>
              <a:rPr lang="tr-TR" dirty="0" err="1"/>
              <a:t>containing</a:t>
            </a:r>
            <a:r>
              <a:rPr lang="tr-TR" dirty="0"/>
              <a:t> </a:t>
            </a:r>
            <a:r>
              <a:rPr lang="tr-TR" dirty="0" err="1"/>
              <a:t>traces</a:t>
            </a:r>
            <a:r>
              <a:rPr lang="tr-TR" dirty="0"/>
              <a:t> of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aspects</a:t>
            </a:r>
            <a:r>
              <a:rPr lang="tr-TR" dirty="0"/>
              <a:t> of </a:t>
            </a:r>
            <a:r>
              <a:rPr lang="tr-TR" dirty="0" err="1"/>
              <a:t>social</a:t>
            </a:r>
            <a:r>
              <a:rPr lang="tr-TR" dirty="0"/>
              <a:t> life,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philosophical</a:t>
            </a:r>
            <a:r>
              <a:rPr lang="tr-TR" dirty="0"/>
              <a:t>, pastoral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didactic</a:t>
            </a:r>
            <a:r>
              <a:rPr lang="tr-TR" dirty="0"/>
              <a:t> </a:t>
            </a:r>
            <a:r>
              <a:rPr lang="tr-TR" dirty="0" err="1"/>
              <a:t>examples</a:t>
            </a:r>
            <a:r>
              <a:rPr lang="tr-TR" dirty="0"/>
              <a:t>,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mission</a:t>
            </a:r>
            <a:r>
              <a:rPr lang="tr-TR" dirty="0"/>
              <a:t>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importance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Turks</a:t>
            </a:r>
            <a:r>
              <a:rPr lang="tr-TR" dirty="0"/>
              <a:t> </a:t>
            </a:r>
            <a:r>
              <a:rPr lang="tr-TR" dirty="0" err="1"/>
              <a:t>assigned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words</a:t>
            </a:r>
            <a:r>
              <a:rPr 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Such</a:t>
            </a:r>
            <a:r>
              <a:rPr lang="tr-TR" dirty="0"/>
              <a:t> a </a:t>
            </a:r>
            <a:r>
              <a:rPr lang="tr-TR" dirty="0" err="1"/>
              <a:t>collection</a:t>
            </a:r>
            <a:r>
              <a:rPr lang="tr-TR" dirty="0"/>
              <a:t> of </a:t>
            </a:r>
            <a:r>
              <a:rPr lang="tr-TR" dirty="0" err="1"/>
              <a:t>lyrics</a:t>
            </a:r>
            <a:r>
              <a:rPr lang="tr-TR" dirty="0"/>
              <a:t>, in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achieve</a:t>
            </a:r>
            <a:r>
              <a:rPr lang="tr-TR" dirty="0"/>
              <a:t> </a:t>
            </a:r>
            <a:r>
              <a:rPr lang="tr-TR" dirty="0" err="1"/>
              <a:t>unity</a:t>
            </a:r>
            <a:r>
              <a:rPr lang="tr-TR" dirty="0"/>
              <a:t> in </a:t>
            </a:r>
            <a:r>
              <a:rPr lang="tr-TR" dirty="0" err="1"/>
              <a:t>society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establish</a:t>
            </a:r>
            <a:r>
              <a:rPr lang="tr-TR" dirty="0"/>
              <a:t> a </a:t>
            </a:r>
            <a:r>
              <a:rPr lang="tr-TR" dirty="0" err="1"/>
              <a:t>tie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generations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tradition</a:t>
            </a:r>
            <a:r>
              <a:rPr lang="tr-TR" dirty="0"/>
              <a:t>, </a:t>
            </a:r>
            <a:r>
              <a:rPr lang="tr-TR" dirty="0" err="1"/>
              <a:t>brought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it an </a:t>
            </a:r>
            <a:r>
              <a:rPr lang="tr-TR" dirty="0" err="1"/>
              <a:t>astounding</a:t>
            </a:r>
            <a:r>
              <a:rPr lang="tr-TR" dirty="0"/>
              <a:t> </a:t>
            </a:r>
            <a:r>
              <a:rPr lang="tr-TR" dirty="0" err="1"/>
              <a:t>repertoire</a:t>
            </a:r>
            <a:r>
              <a:rPr lang="tr-TR" dirty="0"/>
              <a:t>.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accompany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words</a:t>
            </a:r>
            <a:r>
              <a:rPr lang="tr-TR" dirty="0"/>
              <a:t>, in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make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moving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understandable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instrumental</a:t>
            </a:r>
            <a:r>
              <a:rPr lang="tr-TR" dirty="0"/>
              <a:t> </a:t>
            </a:r>
            <a:r>
              <a:rPr lang="tr-TR" dirty="0" err="1"/>
              <a:t>repertoire</a:t>
            </a:r>
            <a:r>
              <a:rPr lang="tr-TR" dirty="0"/>
              <a:t> </a:t>
            </a:r>
            <a:r>
              <a:rPr lang="tr-TR" dirty="0" err="1"/>
              <a:t>comprises</a:t>
            </a:r>
            <a:r>
              <a:rPr lang="tr-TR" dirty="0"/>
              <a:t> an </a:t>
            </a:r>
            <a:r>
              <a:rPr lang="tr-TR" dirty="0" err="1"/>
              <a:t>extremely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but </a:t>
            </a:r>
            <a:r>
              <a:rPr lang="tr-TR" dirty="0" err="1"/>
              <a:t>rather</a:t>
            </a:r>
            <a:r>
              <a:rPr lang="tr-TR" dirty="0"/>
              <a:t>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section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925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feature</a:t>
            </a:r>
            <a:r>
              <a:rPr lang="tr-TR" dirty="0"/>
              <a:t> of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is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historically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</a:t>
            </a:r>
            <a:r>
              <a:rPr lang="tr-TR" dirty="0" err="1"/>
              <a:t>periods</a:t>
            </a:r>
            <a:r>
              <a:rPr lang="tr-TR" dirty="0"/>
              <a:t>, it has </a:t>
            </a:r>
            <a:r>
              <a:rPr lang="tr-TR" dirty="0" err="1"/>
              <a:t>been</a:t>
            </a:r>
            <a:r>
              <a:rPr lang="tr-TR" dirty="0"/>
              <a:t> a </a:t>
            </a:r>
            <a:r>
              <a:rPr lang="tr-TR" dirty="0" err="1"/>
              <a:t>modal</a:t>
            </a:r>
            <a:r>
              <a:rPr lang="tr-TR" dirty="0"/>
              <a:t> form of </a:t>
            </a:r>
            <a:r>
              <a:rPr lang="tr-TR" dirty="0" err="1"/>
              <a:t>music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of </a:t>
            </a:r>
            <a:r>
              <a:rPr lang="tr-TR" dirty="0" err="1"/>
              <a:t>modes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makams</a:t>
            </a:r>
            <a:r>
              <a:rPr lang="tr-TR" dirty="0"/>
              <a:t>, is </a:t>
            </a:r>
            <a:r>
              <a:rPr lang="tr-TR" dirty="0" err="1"/>
              <a:t>known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changed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time </a:t>
            </a:r>
            <a:r>
              <a:rPr lang="tr-TR" dirty="0" err="1"/>
              <a:t>to</a:t>
            </a:r>
            <a:r>
              <a:rPr lang="tr-TR" dirty="0"/>
              <a:t> time in </a:t>
            </a:r>
            <a:r>
              <a:rPr lang="tr-TR" dirty="0" err="1"/>
              <a:t>relation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makam </a:t>
            </a:r>
            <a:r>
              <a:rPr lang="tr-TR" dirty="0" err="1"/>
              <a:t>system</a:t>
            </a:r>
            <a:r>
              <a:rPr lang="tr-TR" dirty="0"/>
              <a:t> in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today</a:t>
            </a:r>
            <a:r>
              <a:rPr lang="tr-TR" dirty="0"/>
              <a:t>.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 in </a:t>
            </a:r>
            <a:r>
              <a:rPr lang="tr-TR" dirty="0" err="1"/>
              <a:t>Asia</a:t>
            </a:r>
            <a:r>
              <a:rPr lang="tr-TR" dirty="0"/>
              <a:t>, a </a:t>
            </a:r>
            <a:r>
              <a:rPr lang="tr-TR" dirty="0" err="1"/>
              <a:t>pentatonic</a:t>
            </a:r>
            <a:r>
              <a:rPr lang="tr-TR" dirty="0"/>
              <a:t> </a:t>
            </a:r>
            <a:r>
              <a:rPr lang="tr-TR" dirty="0" err="1"/>
              <a:t>musical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is </a:t>
            </a:r>
            <a:r>
              <a:rPr lang="tr-TR" dirty="0" err="1"/>
              <a:t>still</a:t>
            </a:r>
            <a:r>
              <a:rPr lang="tr-TR" dirty="0"/>
              <a:t> in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today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western </a:t>
            </a:r>
            <a:r>
              <a:rPr lang="tr-TR" dirty="0" err="1"/>
              <a:t>Asia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closer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approaches</a:t>
            </a:r>
            <a:r>
              <a:rPr lang="tr-TR" dirty="0"/>
              <a:t> </a:t>
            </a:r>
            <a:r>
              <a:rPr lang="tr-TR" dirty="0" err="1"/>
              <a:t>Anatolia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Balkans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is </a:t>
            </a:r>
            <a:r>
              <a:rPr lang="tr-TR" dirty="0" err="1"/>
              <a:t>replaced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familiar</a:t>
            </a:r>
            <a:r>
              <a:rPr lang="tr-TR" dirty="0"/>
              <a:t> makam </a:t>
            </a:r>
            <a:r>
              <a:rPr lang="tr-TR" dirty="0" err="1"/>
              <a:t>system</a:t>
            </a:r>
            <a:r>
              <a:rPr lang="tr-TR" dirty="0"/>
              <a:t>. </a:t>
            </a:r>
          </a:p>
          <a:p>
            <a:pPr marL="36576" indent="0"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enon1\Desktop\02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9"/>
            <a:ext cx="6696744" cy="4464495"/>
          </a:xfrm>
          <a:prstGeom prst="rect">
            <a:avLst/>
          </a:prstGeom>
          <a:noFill/>
        </p:spPr>
      </p:pic>
      <p:pic>
        <p:nvPicPr>
          <p:cNvPr id="4" name="hicaz-kanun taksi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24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err="1"/>
              <a:t>Traditional</a:t>
            </a:r>
            <a:r>
              <a:rPr lang="tr-TR" b="1" u="sng" dirty="0"/>
              <a:t>/</a:t>
            </a:r>
            <a:r>
              <a:rPr lang="tr-TR" b="1" u="sng" dirty="0" err="1"/>
              <a:t>local</a:t>
            </a:r>
            <a:r>
              <a:rPr lang="tr-TR" b="1" u="sng" dirty="0"/>
              <a:t> </a:t>
            </a:r>
            <a:r>
              <a:rPr lang="tr-TR" b="1" u="sng" dirty="0" err="1"/>
              <a:t>music</a:t>
            </a:r>
            <a:r>
              <a:rPr lang="tr-TR" b="1" u="sng" dirty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Concept</a:t>
            </a:r>
            <a:r>
              <a:rPr lang="tr-TR" dirty="0"/>
              <a:t> of </a:t>
            </a:r>
            <a:r>
              <a:rPr lang="tr-TR" dirty="0" err="1"/>
              <a:t>Traditional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: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is </a:t>
            </a:r>
            <a:r>
              <a:rPr lang="tr-TR" dirty="0" err="1"/>
              <a:t>created</a:t>
            </a:r>
            <a:r>
              <a:rPr lang="tr-TR" dirty="0"/>
              <a:t> in a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manner</a:t>
            </a:r>
            <a:r>
              <a:rPr lang="tr-TR" dirty="0"/>
              <a:t>, has </a:t>
            </a:r>
            <a:r>
              <a:rPr lang="tr-TR" dirty="0" err="1"/>
              <a:t>continued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time of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production</a:t>
            </a:r>
            <a:r>
              <a:rPr lang="tr-TR" dirty="0"/>
              <a:t> </a:t>
            </a:r>
            <a:r>
              <a:rPr lang="tr-TR" dirty="0" err="1"/>
              <a:t>right</a:t>
            </a:r>
            <a:r>
              <a:rPr lang="tr-TR" dirty="0"/>
              <a:t> </a:t>
            </a:r>
            <a:r>
              <a:rPr lang="tr-TR" dirty="0" err="1"/>
              <a:t>down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, is popular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frequently</a:t>
            </a:r>
            <a:r>
              <a:rPr lang="tr-TR" dirty="0"/>
              <a:t> </a:t>
            </a:r>
            <a:r>
              <a:rPr lang="tr-TR" dirty="0" err="1"/>
              <a:t>played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recited</a:t>
            </a:r>
            <a:r>
              <a:rPr lang="tr-TR" dirty="0"/>
              <a:t> in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region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local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is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anonymous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Turkey</a:t>
            </a:r>
            <a:r>
              <a:rPr lang="tr-TR" dirty="0"/>
              <a:t>,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conforms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above</a:t>
            </a:r>
            <a:r>
              <a:rPr lang="tr-TR" dirty="0"/>
              <a:t> </a:t>
            </a:r>
            <a:r>
              <a:rPr lang="tr-TR" dirty="0" err="1"/>
              <a:t>definition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produced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located</a:t>
            </a:r>
            <a:r>
              <a:rPr lang="tr-TR" dirty="0"/>
              <a:t> in a </a:t>
            </a:r>
            <a:r>
              <a:rPr lang="tr-TR" dirty="0" err="1"/>
              <a:t>settled</a:t>
            </a:r>
            <a:r>
              <a:rPr lang="tr-TR" dirty="0"/>
              <a:t> </a:t>
            </a:r>
            <a:r>
              <a:rPr lang="tr-TR" dirty="0" err="1"/>
              <a:t>culture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has </a:t>
            </a:r>
            <a:r>
              <a:rPr lang="tr-TR" dirty="0" err="1"/>
              <a:t>thereby</a:t>
            </a:r>
            <a:r>
              <a:rPr lang="tr-TR" dirty="0"/>
              <a:t> </a:t>
            </a:r>
            <a:r>
              <a:rPr lang="tr-TR" dirty="0" err="1"/>
              <a:t>become</a:t>
            </a:r>
            <a:r>
              <a:rPr lang="tr-TR" dirty="0"/>
              <a:t> </a:t>
            </a:r>
            <a:r>
              <a:rPr lang="tr-TR" dirty="0" err="1"/>
              <a:t>traditional</a:t>
            </a:r>
            <a:r>
              <a:rPr lang="tr-TR" dirty="0"/>
              <a:t>, can be </a:t>
            </a:r>
            <a:r>
              <a:rPr lang="tr-TR" dirty="0" err="1"/>
              <a:t>classified</a:t>
            </a:r>
            <a:r>
              <a:rPr lang="tr-TR" dirty="0"/>
              <a:t> as </a:t>
            </a:r>
            <a:r>
              <a:rPr lang="tr-TR" dirty="0" err="1"/>
              <a:t>either</a:t>
            </a:r>
            <a:r>
              <a:rPr lang="tr-TR" dirty="0"/>
              <a:t> ‘</a:t>
            </a:r>
            <a:r>
              <a:rPr lang="tr-TR" dirty="0" err="1"/>
              <a:t>religious</a:t>
            </a:r>
            <a:r>
              <a:rPr lang="tr-TR" dirty="0"/>
              <a:t>’ </a:t>
            </a:r>
            <a:r>
              <a:rPr lang="tr-TR" dirty="0" err="1"/>
              <a:t>or</a:t>
            </a:r>
            <a:r>
              <a:rPr lang="tr-TR" dirty="0"/>
              <a:t> ‘</a:t>
            </a:r>
            <a:r>
              <a:rPr lang="tr-TR" dirty="0" err="1"/>
              <a:t>secular</a:t>
            </a:r>
            <a:r>
              <a:rPr lang="tr-TR" dirty="0"/>
              <a:t>.’ </a:t>
            </a:r>
            <a:r>
              <a:rPr lang="tr-TR" dirty="0" err="1"/>
              <a:t>These</a:t>
            </a:r>
            <a:r>
              <a:rPr lang="tr-TR" dirty="0"/>
              <a:t> can </a:t>
            </a:r>
            <a:r>
              <a:rPr lang="tr-TR" dirty="0" err="1"/>
              <a:t>also</a:t>
            </a:r>
            <a:r>
              <a:rPr lang="tr-TR" dirty="0"/>
              <a:t> be </a:t>
            </a:r>
            <a:r>
              <a:rPr lang="tr-TR" dirty="0" err="1"/>
              <a:t>considered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headings</a:t>
            </a:r>
            <a:r>
              <a:rPr lang="tr-TR" dirty="0"/>
              <a:t> ‘Folk/</a:t>
            </a:r>
            <a:r>
              <a:rPr lang="tr-TR" dirty="0" err="1"/>
              <a:t>Local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’ </a:t>
            </a:r>
            <a:r>
              <a:rPr lang="tr-TR" dirty="0" err="1"/>
              <a:t>and</a:t>
            </a:r>
            <a:r>
              <a:rPr lang="tr-TR" dirty="0"/>
              <a:t> ‘</a:t>
            </a:r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.’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features</a:t>
            </a:r>
            <a:r>
              <a:rPr lang="tr-TR" dirty="0"/>
              <a:t> in </a:t>
            </a:r>
            <a:r>
              <a:rPr lang="tr-TR" dirty="0" err="1"/>
              <a:t>common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can be </a:t>
            </a:r>
            <a:r>
              <a:rPr lang="tr-TR" dirty="0" err="1"/>
              <a:t>classified</a:t>
            </a:r>
            <a:r>
              <a:rPr lang="tr-TR" dirty="0"/>
              <a:t> as </a:t>
            </a:r>
            <a:r>
              <a:rPr lang="tr-TR" dirty="0" err="1"/>
              <a:t>either</a:t>
            </a:r>
            <a:r>
              <a:rPr lang="tr-TR" dirty="0"/>
              <a:t> ‘</a:t>
            </a:r>
            <a:r>
              <a:rPr lang="tr-TR" dirty="0" err="1"/>
              <a:t>instrumental</a:t>
            </a:r>
            <a:r>
              <a:rPr lang="tr-TR" dirty="0"/>
              <a:t>’ </a:t>
            </a:r>
            <a:r>
              <a:rPr lang="tr-TR" dirty="0" err="1"/>
              <a:t>or</a:t>
            </a:r>
            <a:r>
              <a:rPr lang="tr-TR" dirty="0"/>
              <a:t> ‘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lyrics</a:t>
            </a:r>
            <a:r>
              <a:rPr lang="tr-TR" dirty="0"/>
              <a:t>.’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/>
              <a:t>Folk/</a:t>
            </a:r>
            <a:r>
              <a:rPr lang="tr-TR" b="1" u="sng" dirty="0" err="1"/>
              <a:t>local</a:t>
            </a:r>
            <a:r>
              <a:rPr lang="tr-TR" b="1" u="sng" dirty="0"/>
              <a:t> </a:t>
            </a:r>
            <a:r>
              <a:rPr lang="tr-TR" b="1" u="sng" dirty="0" err="1"/>
              <a:t>music</a:t>
            </a:r>
            <a:r>
              <a:rPr lang="tr-TR" b="1" u="sng" dirty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forms</a:t>
            </a:r>
            <a:r>
              <a:rPr lang="tr-TR" dirty="0"/>
              <a:t> of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created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settled</a:t>
            </a:r>
            <a:r>
              <a:rPr lang="tr-TR" dirty="0"/>
              <a:t> in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particular</a:t>
            </a:r>
            <a:r>
              <a:rPr lang="tr-TR" dirty="0"/>
              <a:t> </a:t>
            </a:r>
            <a:r>
              <a:rPr lang="tr-TR" dirty="0" err="1"/>
              <a:t>location</a:t>
            </a:r>
            <a:r>
              <a:rPr lang="tr-TR" dirty="0"/>
              <a:t>, </a:t>
            </a:r>
            <a:r>
              <a:rPr lang="tr-TR" dirty="0" err="1"/>
              <a:t>played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recited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great</a:t>
            </a:r>
            <a:r>
              <a:rPr lang="tr-TR" dirty="0"/>
              <a:t> </a:t>
            </a:r>
            <a:r>
              <a:rPr lang="tr-TR" dirty="0" err="1"/>
              <a:t>affection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become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joint</a:t>
            </a:r>
            <a:r>
              <a:rPr lang="tr-TR" dirty="0"/>
              <a:t> </a:t>
            </a:r>
            <a:r>
              <a:rPr lang="tr-TR" dirty="0" err="1"/>
              <a:t>creation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tr-TR" dirty="0"/>
              <a:t> in </a:t>
            </a:r>
            <a:r>
              <a:rPr lang="tr-TR" dirty="0" err="1"/>
              <a:t>question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passed</a:t>
            </a:r>
            <a:r>
              <a:rPr lang="tr-TR" dirty="0"/>
              <a:t> </a:t>
            </a:r>
            <a:r>
              <a:rPr lang="tr-TR" dirty="0" err="1"/>
              <a:t>down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kept</a:t>
            </a:r>
            <a:r>
              <a:rPr lang="tr-TR" dirty="0"/>
              <a:t> </a:t>
            </a:r>
            <a:r>
              <a:rPr lang="tr-TR" dirty="0" err="1"/>
              <a:t>alive</a:t>
            </a:r>
            <a:r>
              <a:rPr lang="tr-TR" dirty="0"/>
              <a:t> </a:t>
            </a:r>
            <a:r>
              <a:rPr lang="tr-TR" dirty="0" err="1"/>
              <a:t>down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. </a:t>
            </a:r>
            <a:r>
              <a:rPr lang="tr-TR" dirty="0" err="1"/>
              <a:t>Such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bears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traces</a:t>
            </a:r>
            <a:r>
              <a:rPr lang="tr-TR" dirty="0"/>
              <a:t> of </a:t>
            </a:r>
            <a:r>
              <a:rPr lang="tr-TR" dirty="0" err="1"/>
              <a:t>local</a:t>
            </a:r>
            <a:r>
              <a:rPr lang="tr-TR" dirty="0"/>
              <a:t> </a:t>
            </a:r>
            <a:r>
              <a:rPr lang="tr-TR" dirty="0" err="1"/>
              <a:t>cultures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names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composers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unknown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Turkish</a:t>
            </a:r>
            <a:r>
              <a:rPr lang="tr-TR" dirty="0"/>
              <a:t> folk </a:t>
            </a:r>
            <a:r>
              <a:rPr lang="tr-TR" dirty="0" err="1"/>
              <a:t>music</a:t>
            </a:r>
            <a:r>
              <a:rPr lang="tr-TR" dirty="0"/>
              <a:t> has </a:t>
            </a:r>
            <a:r>
              <a:rPr lang="tr-TR" dirty="0" err="1"/>
              <a:t>combined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distinct</a:t>
            </a:r>
            <a:r>
              <a:rPr lang="tr-TR" dirty="0"/>
              <a:t> </a:t>
            </a:r>
            <a:r>
              <a:rPr lang="tr-TR" dirty="0" err="1"/>
              <a:t>cultural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 of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those</a:t>
            </a:r>
            <a:r>
              <a:rPr lang="tr-TR" dirty="0"/>
              <a:t> </a:t>
            </a:r>
            <a:r>
              <a:rPr lang="tr-TR" dirty="0" err="1"/>
              <a:t>civilisations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lived</a:t>
            </a:r>
            <a:r>
              <a:rPr lang="tr-TR" dirty="0"/>
              <a:t> in </a:t>
            </a:r>
            <a:r>
              <a:rPr lang="tr-TR" dirty="0" err="1"/>
              <a:t>Anatolia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territories</a:t>
            </a:r>
            <a:r>
              <a:rPr lang="tr-TR" dirty="0"/>
              <a:t> in </a:t>
            </a:r>
            <a:r>
              <a:rPr lang="tr-TR" dirty="0" err="1"/>
              <a:t>Europe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a </a:t>
            </a:r>
            <a:r>
              <a:rPr lang="tr-TR" dirty="0" err="1"/>
              <a:t>unique</a:t>
            </a:r>
            <a:r>
              <a:rPr lang="tr-TR" dirty="0"/>
              <a:t> </a:t>
            </a:r>
            <a:r>
              <a:rPr lang="tr-TR" dirty="0" err="1"/>
              <a:t>structure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includes</a:t>
            </a:r>
            <a:r>
              <a:rPr lang="tr-TR" dirty="0"/>
              <a:t> </a:t>
            </a:r>
            <a:r>
              <a:rPr lang="tr-TR" dirty="0" err="1"/>
              <a:t>regional</a:t>
            </a:r>
            <a:r>
              <a:rPr lang="tr-TR" dirty="0"/>
              <a:t> </a:t>
            </a:r>
            <a:r>
              <a:rPr lang="tr-TR" dirty="0" err="1"/>
              <a:t>differences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umbrella</a:t>
            </a:r>
            <a:r>
              <a:rPr lang="tr-TR" dirty="0"/>
              <a:t>, </a:t>
            </a:r>
            <a:r>
              <a:rPr lang="tr-TR" dirty="0" err="1"/>
              <a:t>giving</a:t>
            </a:r>
            <a:r>
              <a:rPr lang="tr-TR" dirty="0"/>
              <a:t> </a:t>
            </a:r>
            <a:r>
              <a:rPr lang="tr-TR" dirty="0" err="1"/>
              <a:t>rise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 </a:t>
            </a:r>
            <a:r>
              <a:rPr lang="tr-TR" dirty="0" err="1"/>
              <a:t>wealth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variety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of </a:t>
            </a:r>
            <a:r>
              <a:rPr lang="tr-TR" dirty="0" err="1"/>
              <a:t>which</a:t>
            </a:r>
            <a:r>
              <a:rPr lang="tr-TR" dirty="0"/>
              <a:t> can </a:t>
            </a:r>
            <a:r>
              <a:rPr lang="tr-TR" dirty="0" err="1"/>
              <a:t>seldom</a:t>
            </a:r>
            <a:r>
              <a:rPr lang="tr-TR" dirty="0"/>
              <a:t> be </a:t>
            </a:r>
            <a:r>
              <a:rPr lang="tr-TR" dirty="0" err="1"/>
              <a:t>seen</a:t>
            </a:r>
            <a:r>
              <a:rPr lang="tr-TR" dirty="0"/>
              <a:t> </a:t>
            </a:r>
            <a:r>
              <a:rPr lang="tr-TR" dirty="0" err="1"/>
              <a:t>anywhere</a:t>
            </a:r>
            <a:r>
              <a:rPr lang="tr-TR" dirty="0"/>
              <a:t> else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world</a:t>
            </a:r>
            <a:r>
              <a:rPr lang="tr-TR" dirty="0"/>
              <a:t>. </a:t>
            </a:r>
            <a:r>
              <a:rPr lang="tr-TR" dirty="0" err="1"/>
              <a:t>Despite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wide</a:t>
            </a:r>
            <a:r>
              <a:rPr lang="tr-TR" dirty="0"/>
              <a:t> </a:t>
            </a:r>
            <a:r>
              <a:rPr lang="tr-TR" dirty="0" err="1"/>
              <a:t>variety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point</a:t>
            </a:r>
            <a:r>
              <a:rPr lang="tr-TR" dirty="0"/>
              <a:t> of </a:t>
            </a:r>
            <a:r>
              <a:rPr lang="tr-TR" dirty="0" err="1"/>
              <a:t>view</a:t>
            </a:r>
            <a:r>
              <a:rPr lang="tr-TR" dirty="0"/>
              <a:t> of </a:t>
            </a:r>
            <a:r>
              <a:rPr lang="tr-TR" dirty="0" err="1"/>
              <a:t>regional</a:t>
            </a:r>
            <a:r>
              <a:rPr lang="tr-TR" dirty="0"/>
              <a:t> </a:t>
            </a:r>
            <a:r>
              <a:rPr lang="tr-TR" dirty="0" err="1"/>
              <a:t>characteristics</a:t>
            </a:r>
            <a:r>
              <a:rPr lang="tr-TR" dirty="0"/>
              <a:t>, </a:t>
            </a:r>
            <a:r>
              <a:rPr lang="tr-TR" dirty="0" err="1"/>
              <a:t>Turkish</a:t>
            </a:r>
            <a:r>
              <a:rPr lang="tr-TR" dirty="0"/>
              <a:t> folk </a:t>
            </a:r>
            <a:r>
              <a:rPr lang="tr-TR" dirty="0" err="1"/>
              <a:t>music</a:t>
            </a:r>
            <a:r>
              <a:rPr lang="tr-TR" dirty="0"/>
              <a:t> can </a:t>
            </a:r>
            <a:r>
              <a:rPr lang="tr-TR" dirty="0" err="1"/>
              <a:t>broadly</a:t>
            </a:r>
            <a:r>
              <a:rPr lang="tr-TR" dirty="0"/>
              <a:t> be </a:t>
            </a:r>
            <a:r>
              <a:rPr lang="tr-TR" dirty="0" err="1"/>
              <a:t>classified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following</a:t>
            </a:r>
            <a:r>
              <a:rPr lang="tr-TR" dirty="0"/>
              <a:t> seven </a:t>
            </a:r>
            <a:r>
              <a:rPr lang="tr-TR" dirty="0" err="1"/>
              <a:t>regional</a:t>
            </a:r>
            <a:r>
              <a:rPr lang="tr-TR" dirty="0"/>
              <a:t> </a:t>
            </a:r>
            <a:r>
              <a:rPr lang="tr-TR" dirty="0" err="1"/>
              <a:t>categories</a:t>
            </a:r>
            <a:r>
              <a:rPr lang="tr-TR" dirty="0"/>
              <a:t>: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nevertheless</a:t>
            </a:r>
            <a:r>
              <a:rPr lang="tr-TR" dirty="0"/>
              <a:t> </a:t>
            </a:r>
            <a:r>
              <a:rPr lang="tr-TR" dirty="0" err="1"/>
              <a:t>bear</a:t>
            </a:r>
            <a:r>
              <a:rPr lang="tr-TR" dirty="0"/>
              <a:t> in </a:t>
            </a:r>
            <a:r>
              <a:rPr lang="tr-TR" dirty="0" err="1"/>
              <a:t>mind</a:t>
            </a:r>
            <a:r>
              <a:rPr lang="tr-TR" dirty="0"/>
              <a:t>, of </a:t>
            </a:r>
            <a:r>
              <a:rPr lang="tr-TR" dirty="0" err="1"/>
              <a:t>course</a:t>
            </a:r>
            <a:r>
              <a:rPr lang="tr-TR" dirty="0"/>
              <a:t>,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well</a:t>
            </a:r>
            <a:r>
              <a:rPr lang="tr-TR" dirty="0"/>
              <a:t> be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differences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cities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areas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region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>
                <a:hlinkClick r:id="rId2" tooltip="Varieties of Style, Scale and Rhythm and Spheres of Use"/>
              </a:rPr>
              <a:t> </a:t>
            </a:r>
            <a:r>
              <a:rPr lang="tr-TR" dirty="0" err="1" smtClean="0">
                <a:hlinkClick r:id="rId2" tooltip="Varieties of Style, Scale and Rhythm and Spheres of Use"/>
              </a:rPr>
              <a:t>Varieties</a:t>
            </a:r>
            <a:r>
              <a:rPr lang="tr-TR" dirty="0" smtClean="0">
                <a:hlinkClick r:id="rId2" tooltip="Varieties of Style, Scale and Rhythm and Spheres of Use"/>
              </a:rPr>
              <a:t> </a:t>
            </a:r>
            <a:r>
              <a:rPr lang="tr-TR" dirty="0">
                <a:hlinkClick r:id="rId2" tooltip="Varieties of Style, Scale and Rhythm and Spheres of Use"/>
              </a:rPr>
              <a:t>of Style, </a:t>
            </a:r>
            <a:r>
              <a:rPr lang="tr-TR" dirty="0" err="1">
                <a:hlinkClick r:id="rId2" tooltip="Varieties of Style, Scale and Rhythm and Spheres of Use"/>
              </a:rPr>
              <a:t>Scale</a:t>
            </a:r>
            <a:r>
              <a:rPr lang="tr-TR" dirty="0">
                <a:hlinkClick r:id="rId2" tooltip="Varieties of Style, Scale and Rhythm and Spheres of Use"/>
              </a:rPr>
              <a:t> </a:t>
            </a:r>
            <a:r>
              <a:rPr lang="tr-TR" dirty="0" err="1">
                <a:hlinkClick r:id="rId2" tooltip="Varieties of Style, Scale and Rhythm and Spheres of Use"/>
              </a:rPr>
              <a:t>and</a:t>
            </a:r>
            <a:r>
              <a:rPr lang="tr-TR" dirty="0">
                <a:hlinkClick r:id="rId2" tooltip="Varieties of Style, Scale and Rhythm and Spheres of Use"/>
              </a:rPr>
              <a:t> </a:t>
            </a:r>
            <a:r>
              <a:rPr lang="tr-TR" dirty="0" err="1">
                <a:hlinkClick r:id="rId2" tooltip="Varieties of Style, Scale and Rhythm and Spheres of Use"/>
              </a:rPr>
              <a:t>Rhythm</a:t>
            </a:r>
            <a:r>
              <a:rPr lang="tr-TR" dirty="0">
                <a:hlinkClick r:id="rId2" tooltip="Varieties of Style, Scale and Rhythm and Spheres of Use"/>
              </a:rPr>
              <a:t> </a:t>
            </a:r>
            <a:r>
              <a:rPr lang="tr-TR" dirty="0" err="1">
                <a:hlinkClick r:id="rId2" tooltip="Varieties of Style, Scale and Rhythm and Spheres of Use"/>
              </a:rPr>
              <a:t>and</a:t>
            </a:r>
            <a:r>
              <a:rPr lang="tr-TR" dirty="0">
                <a:hlinkClick r:id="rId2" tooltip="Varieties of Style, Scale and Rhythm and Spheres of Use"/>
              </a:rPr>
              <a:t> </a:t>
            </a:r>
            <a:r>
              <a:rPr lang="tr-TR" dirty="0" err="1">
                <a:hlinkClick r:id="rId2" tooltip="Varieties of Style, Scale and Rhythm and Spheres of Use"/>
              </a:rPr>
              <a:t>Spheres</a:t>
            </a:r>
            <a:r>
              <a:rPr lang="tr-TR" dirty="0">
                <a:hlinkClick r:id="rId2" tooltip="Varieties of Style, Scale and Rhythm and Spheres of Use"/>
              </a:rPr>
              <a:t> of </a:t>
            </a:r>
            <a:r>
              <a:rPr lang="tr-TR" dirty="0" err="1">
                <a:hlinkClick r:id="rId2" tooltip="Varieties of Style, Scale and Rhythm and Spheres of Use"/>
              </a:rPr>
              <a:t>Use</a:t>
            </a:r>
            <a:endParaRPr lang="tr-TR" dirty="0"/>
          </a:p>
          <a:p>
            <a:pPr lvl="0"/>
            <a:r>
              <a:rPr lang="tr-TR" dirty="0">
                <a:hlinkClick r:id="rId3" tooltip="Istanbul and Europe"/>
              </a:rPr>
              <a:t> </a:t>
            </a:r>
            <a:r>
              <a:rPr lang="tr-TR" dirty="0" err="1">
                <a:hlinkClick r:id="rId3" tooltip="Istanbul and Europe"/>
              </a:rPr>
              <a:t>Istanbul</a:t>
            </a:r>
            <a:r>
              <a:rPr lang="tr-TR" dirty="0">
                <a:hlinkClick r:id="rId3" tooltip="Istanbul and Europe"/>
              </a:rPr>
              <a:t> </a:t>
            </a:r>
            <a:r>
              <a:rPr lang="tr-TR" dirty="0" err="1">
                <a:hlinkClick r:id="rId3" tooltip="Istanbul and Europe"/>
              </a:rPr>
              <a:t>and</a:t>
            </a:r>
            <a:r>
              <a:rPr lang="tr-TR" dirty="0">
                <a:hlinkClick r:id="rId3" tooltip="Istanbul and Europe"/>
              </a:rPr>
              <a:t> </a:t>
            </a:r>
            <a:r>
              <a:rPr lang="tr-TR" dirty="0" err="1">
                <a:hlinkClick r:id="rId3" tooltip="Istanbul and Europe"/>
              </a:rPr>
              <a:t>Europe</a:t>
            </a:r>
            <a:endParaRPr lang="tr-TR" dirty="0"/>
          </a:p>
          <a:p>
            <a:pPr lvl="0"/>
            <a:r>
              <a:rPr lang="tr-TR" dirty="0">
                <a:hlinkClick r:id="rId4" tooltip="Aegean"/>
              </a:rPr>
              <a:t> </a:t>
            </a:r>
            <a:r>
              <a:rPr lang="tr-TR" dirty="0" err="1">
                <a:hlinkClick r:id="rId4" tooltip="Aegean"/>
              </a:rPr>
              <a:t>Aegean</a:t>
            </a:r>
            <a:endParaRPr lang="tr-TR" dirty="0"/>
          </a:p>
          <a:p>
            <a:pPr lvl="0"/>
            <a:r>
              <a:rPr lang="tr-TR" dirty="0">
                <a:hlinkClick r:id="rId5" tooltip="Central Anatolian Folksongs"/>
              </a:rPr>
              <a:t> </a:t>
            </a:r>
            <a:r>
              <a:rPr lang="tr-TR" dirty="0" err="1">
                <a:hlinkClick r:id="rId5" tooltip="Central Anatolian Folksongs"/>
              </a:rPr>
              <a:t>Central</a:t>
            </a:r>
            <a:r>
              <a:rPr lang="tr-TR" dirty="0">
                <a:hlinkClick r:id="rId5" tooltip="Central Anatolian Folksongs"/>
              </a:rPr>
              <a:t> </a:t>
            </a:r>
            <a:r>
              <a:rPr lang="tr-TR" dirty="0" err="1">
                <a:hlinkClick r:id="rId5" tooltip="Central Anatolian Folksongs"/>
              </a:rPr>
              <a:t>Anatolian</a:t>
            </a:r>
            <a:r>
              <a:rPr lang="tr-TR" dirty="0">
                <a:hlinkClick r:id="rId5" tooltip="Central Anatolian Folksongs"/>
              </a:rPr>
              <a:t> </a:t>
            </a:r>
            <a:r>
              <a:rPr lang="tr-TR" dirty="0" err="1">
                <a:hlinkClick r:id="rId5" tooltip="Central Anatolian Folksongs"/>
              </a:rPr>
              <a:t>Folksongs</a:t>
            </a:r>
            <a:endParaRPr lang="tr-TR" dirty="0"/>
          </a:p>
          <a:p>
            <a:pPr lvl="0"/>
            <a:r>
              <a:rPr lang="tr-TR" dirty="0">
                <a:hlinkClick r:id="rId6" tooltip="Southeast Anatolian Folksongs"/>
              </a:rPr>
              <a:t> </a:t>
            </a:r>
            <a:r>
              <a:rPr lang="tr-TR" dirty="0" err="1">
                <a:hlinkClick r:id="rId6" tooltip="Southeast Anatolian Folksongs"/>
              </a:rPr>
              <a:t>Southeast</a:t>
            </a:r>
            <a:r>
              <a:rPr lang="tr-TR" dirty="0">
                <a:hlinkClick r:id="rId6" tooltip="Southeast Anatolian Folksongs"/>
              </a:rPr>
              <a:t> </a:t>
            </a:r>
            <a:r>
              <a:rPr lang="tr-TR" dirty="0" err="1">
                <a:hlinkClick r:id="rId6" tooltip="Southeast Anatolian Folksongs"/>
              </a:rPr>
              <a:t>Anatolian</a:t>
            </a:r>
            <a:r>
              <a:rPr lang="tr-TR" dirty="0">
                <a:hlinkClick r:id="rId6" tooltip="Southeast Anatolian Folksongs"/>
              </a:rPr>
              <a:t> </a:t>
            </a:r>
            <a:r>
              <a:rPr lang="tr-TR" dirty="0" err="1">
                <a:hlinkClick r:id="rId6" tooltip="Southeast Anatolian Folksongs"/>
              </a:rPr>
              <a:t>Folksongs</a:t>
            </a:r>
            <a:endParaRPr lang="tr-TR" dirty="0"/>
          </a:p>
          <a:p>
            <a:pPr lvl="0"/>
            <a:r>
              <a:rPr lang="tr-TR" dirty="0">
                <a:hlinkClick r:id="rId7" tooltip="East Anatolian Folksongs"/>
              </a:rPr>
              <a:t> East </a:t>
            </a:r>
            <a:r>
              <a:rPr lang="tr-TR" dirty="0" err="1">
                <a:hlinkClick r:id="rId7" tooltip="East Anatolian Folksongs"/>
              </a:rPr>
              <a:t>Anatolian</a:t>
            </a:r>
            <a:r>
              <a:rPr lang="tr-TR" dirty="0">
                <a:hlinkClick r:id="rId7" tooltip="East Anatolian Folksongs"/>
              </a:rPr>
              <a:t> </a:t>
            </a:r>
            <a:r>
              <a:rPr lang="tr-TR" dirty="0" err="1">
                <a:hlinkClick r:id="rId7" tooltip="East Anatolian Folksongs"/>
              </a:rPr>
              <a:t>Folksongs</a:t>
            </a:r>
            <a:endParaRPr lang="tr-TR" dirty="0"/>
          </a:p>
          <a:p>
            <a:pPr lvl="0"/>
            <a:r>
              <a:rPr lang="tr-TR" dirty="0">
                <a:hlinkClick r:id="rId8" tooltip="Black Sea Folksongs"/>
              </a:rPr>
              <a:t> </a:t>
            </a:r>
            <a:r>
              <a:rPr lang="tr-TR" dirty="0" err="1">
                <a:hlinkClick r:id="rId8" tooltip="Black Sea Folksongs"/>
              </a:rPr>
              <a:t>Black</a:t>
            </a:r>
            <a:r>
              <a:rPr lang="tr-TR" dirty="0">
                <a:hlinkClick r:id="rId8" tooltip="Black Sea Folksongs"/>
              </a:rPr>
              <a:t> </a:t>
            </a:r>
            <a:r>
              <a:rPr lang="tr-TR" dirty="0" err="1">
                <a:hlinkClick r:id="rId8" tooltip="Black Sea Folksongs"/>
              </a:rPr>
              <a:t>Sea</a:t>
            </a:r>
            <a:r>
              <a:rPr lang="tr-TR" dirty="0">
                <a:hlinkClick r:id="rId8" tooltip="Black Sea Folksongs"/>
              </a:rPr>
              <a:t> </a:t>
            </a:r>
            <a:r>
              <a:rPr lang="tr-TR" dirty="0" err="1">
                <a:hlinkClick r:id="rId8" tooltip="Black Sea Folksongs"/>
              </a:rPr>
              <a:t>Folksongs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err="1"/>
              <a:t>Ottoman</a:t>
            </a:r>
            <a:r>
              <a:rPr lang="tr-TR" b="1" u="sng" dirty="0"/>
              <a:t> </a:t>
            </a:r>
            <a:r>
              <a:rPr lang="tr-TR" b="1" u="sng" dirty="0" err="1"/>
              <a:t>music</a:t>
            </a:r>
            <a:r>
              <a:rPr lang="tr-TR" b="1" u="sng" dirty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16832"/>
            <a:ext cx="7704856" cy="4642709"/>
          </a:xfrm>
        </p:spPr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form of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today</a:t>
            </a:r>
            <a:r>
              <a:rPr lang="tr-TR" dirty="0"/>
              <a:t>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as Türk Sanat Müziği,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Classical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, </a:t>
            </a:r>
            <a:r>
              <a:rPr lang="tr-TR" dirty="0" err="1"/>
              <a:t>matured</a:t>
            </a:r>
            <a:r>
              <a:rPr lang="tr-TR" dirty="0"/>
              <a:t>, </a:t>
            </a:r>
            <a:r>
              <a:rPr lang="tr-TR" dirty="0" err="1"/>
              <a:t>developed</a:t>
            </a:r>
            <a:r>
              <a:rPr lang="tr-TR" dirty="0"/>
              <a:t> in form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aesthetics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came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assume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identity</a:t>
            </a:r>
            <a:r>
              <a:rPr lang="tr-TR" dirty="0"/>
              <a:t> of a form of </a:t>
            </a:r>
            <a:r>
              <a:rPr lang="tr-TR" dirty="0" err="1"/>
              <a:t>classical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in </a:t>
            </a:r>
            <a:r>
              <a:rPr lang="tr-TR" dirty="0" err="1"/>
              <a:t>parallel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establishment</a:t>
            </a:r>
            <a:r>
              <a:rPr lang="tr-TR" dirty="0"/>
              <a:t>, </a:t>
            </a:r>
            <a:r>
              <a:rPr lang="tr-TR" dirty="0" err="1"/>
              <a:t>growth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increasing</a:t>
            </a:r>
            <a:r>
              <a:rPr lang="tr-TR" dirty="0"/>
              <a:t> </a:t>
            </a:r>
            <a:r>
              <a:rPr lang="tr-TR" dirty="0" err="1"/>
              <a:t>strength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 </a:t>
            </a:r>
            <a:r>
              <a:rPr lang="tr-TR" dirty="0" err="1"/>
              <a:t>itself</a:t>
            </a:r>
            <a:r>
              <a:rPr 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556792"/>
            <a:ext cx="7467600" cy="3024335"/>
          </a:xfrm>
        </p:spPr>
        <p:txBody>
          <a:bodyPr/>
          <a:lstStyle/>
          <a:p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examines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relationship</a:t>
            </a:r>
            <a:r>
              <a:rPr lang="tr-TR" dirty="0"/>
              <a:t> of </a:t>
            </a:r>
            <a:r>
              <a:rPr lang="tr-TR" dirty="0" err="1"/>
              <a:t>Turks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time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Turks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emerged</a:t>
            </a:r>
            <a:r>
              <a:rPr lang="tr-TR" dirty="0"/>
              <a:t> </a:t>
            </a:r>
            <a:r>
              <a:rPr lang="tr-TR" dirty="0" err="1"/>
              <a:t>onto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world</a:t>
            </a:r>
            <a:r>
              <a:rPr lang="tr-TR" dirty="0"/>
              <a:t> </a:t>
            </a:r>
            <a:r>
              <a:rPr lang="tr-TR" dirty="0" err="1"/>
              <a:t>scene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, is not a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can </a:t>
            </a:r>
            <a:r>
              <a:rPr lang="tr-TR" dirty="0" err="1"/>
              <a:t>undertake</a:t>
            </a:r>
            <a:r>
              <a:rPr lang="tr-TR" dirty="0"/>
              <a:t> in </a:t>
            </a:r>
            <a:r>
              <a:rPr lang="tr-TR" dirty="0" err="1"/>
              <a:t>detail</a:t>
            </a:r>
            <a:r>
              <a:rPr 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"/>
            <a:ext cx="9144000" cy="6856176"/>
          </a:xfrm>
          <a:prstGeom prst="rect">
            <a:avLst/>
          </a:prstGeom>
        </p:spPr>
      </p:pic>
      <p:pic>
        <p:nvPicPr>
          <p:cNvPr id="6" name="Kaval Name - Kütahya'nin Pinarlar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63813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9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variety</a:t>
            </a:r>
            <a:r>
              <a:rPr lang="tr-TR" dirty="0"/>
              <a:t> of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furnished</a:t>
            </a:r>
            <a:r>
              <a:rPr lang="tr-TR" dirty="0"/>
              <a:t> </a:t>
            </a:r>
            <a:r>
              <a:rPr lang="tr-TR" dirty="0" err="1"/>
              <a:t>products</a:t>
            </a:r>
            <a:r>
              <a:rPr lang="tr-TR" dirty="0"/>
              <a:t> </a:t>
            </a:r>
            <a:r>
              <a:rPr lang="tr-TR" dirty="0" err="1"/>
              <a:t>dealing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subjects</a:t>
            </a:r>
            <a:r>
              <a:rPr lang="tr-TR" dirty="0"/>
              <a:t>,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religion</a:t>
            </a:r>
            <a:r>
              <a:rPr lang="tr-TR" dirty="0"/>
              <a:t>, </a:t>
            </a:r>
            <a:r>
              <a:rPr lang="tr-TR" dirty="0" err="1"/>
              <a:t>love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war</a:t>
            </a:r>
            <a:r>
              <a:rPr lang="tr-TR" dirty="0"/>
              <a:t>. </a:t>
            </a:r>
            <a:r>
              <a:rPr lang="tr-TR" dirty="0" err="1"/>
              <a:t>Each</a:t>
            </a:r>
            <a:r>
              <a:rPr lang="tr-TR" dirty="0"/>
              <a:t> of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came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develop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own</a:t>
            </a:r>
            <a:r>
              <a:rPr lang="tr-TR" dirty="0"/>
              <a:t> </a:t>
            </a:r>
            <a:r>
              <a:rPr lang="tr-TR" dirty="0" err="1"/>
              <a:t>varieties</a:t>
            </a:r>
            <a:r>
              <a:rPr lang="tr-TR" dirty="0"/>
              <a:t>, </a:t>
            </a:r>
            <a:r>
              <a:rPr lang="tr-TR" dirty="0" err="1"/>
              <a:t>styles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communities</a:t>
            </a:r>
            <a:r>
              <a:rPr lang="tr-TR" dirty="0"/>
              <a:t>. </a:t>
            </a:r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influenced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musical</a:t>
            </a:r>
            <a:r>
              <a:rPr lang="tr-TR" dirty="0"/>
              <a:t> </a:t>
            </a:r>
            <a:r>
              <a:rPr lang="tr-TR" dirty="0" err="1"/>
              <a:t>cultures</a:t>
            </a:r>
            <a:r>
              <a:rPr lang="tr-TR" dirty="0"/>
              <a:t> as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nations</a:t>
            </a:r>
            <a:r>
              <a:rPr lang="tr-TR" dirty="0"/>
              <a:t> </a:t>
            </a:r>
            <a:r>
              <a:rPr lang="tr-TR" dirty="0" err="1"/>
              <a:t>became</a:t>
            </a:r>
            <a:r>
              <a:rPr lang="tr-TR" dirty="0"/>
              <a:t> </a:t>
            </a:r>
            <a:r>
              <a:rPr lang="tr-TR" dirty="0" err="1"/>
              <a:t>absorbed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empire</a:t>
            </a:r>
            <a:r>
              <a:rPr lang="tr-TR" dirty="0"/>
              <a:t>, </a:t>
            </a:r>
            <a:r>
              <a:rPr lang="tr-TR" dirty="0" err="1"/>
              <a:t>giving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receiving</a:t>
            </a:r>
            <a:r>
              <a:rPr lang="tr-TR" dirty="0"/>
              <a:t> </a:t>
            </a:r>
            <a:r>
              <a:rPr lang="tr-TR" dirty="0" err="1"/>
              <a:t>various</a:t>
            </a:r>
            <a:r>
              <a:rPr lang="tr-TR" dirty="0"/>
              <a:t> </a:t>
            </a:r>
            <a:r>
              <a:rPr lang="tr-TR" dirty="0" err="1"/>
              <a:t>elements</a:t>
            </a:r>
            <a:r>
              <a:rPr 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beginning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19th </a:t>
            </a:r>
            <a:r>
              <a:rPr lang="tr-TR" dirty="0" err="1"/>
              <a:t>century</a:t>
            </a:r>
            <a:r>
              <a:rPr lang="tr-TR" dirty="0"/>
              <a:t>, </a:t>
            </a:r>
            <a:r>
              <a:rPr lang="tr-TR" dirty="0" err="1"/>
              <a:t>however</a:t>
            </a:r>
            <a:r>
              <a:rPr lang="tr-TR" dirty="0"/>
              <a:t>,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empire</a:t>
            </a:r>
            <a:r>
              <a:rPr lang="tr-TR" dirty="0"/>
              <a:t> </a:t>
            </a:r>
            <a:r>
              <a:rPr lang="tr-TR" dirty="0" err="1"/>
              <a:t>began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recede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collapse</a:t>
            </a:r>
            <a:r>
              <a:rPr lang="tr-TR" dirty="0"/>
              <a:t>, </a:t>
            </a:r>
            <a:r>
              <a:rPr lang="tr-TR" dirty="0" err="1"/>
              <a:t>increasing</a:t>
            </a:r>
            <a:r>
              <a:rPr lang="tr-TR" dirty="0"/>
              <a:t> </a:t>
            </a:r>
            <a:r>
              <a:rPr lang="tr-TR" dirty="0" err="1"/>
              <a:t>shallowness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laxness</a:t>
            </a:r>
            <a:r>
              <a:rPr lang="tr-TR" dirty="0"/>
              <a:t> can be </a:t>
            </a:r>
            <a:r>
              <a:rPr lang="tr-TR" dirty="0" err="1"/>
              <a:t>seen</a:t>
            </a:r>
            <a:r>
              <a:rPr lang="tr-TR" dirty="0"/>
              <a:t> in </a:t>
            </a:r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.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rich</a:t>
            </a:r>
            <a:r>
              <a:rPr lang="tr-TR" dirty="0"/>
              <a:t> </a:t>
            </a:r>
            <a:r>
              <a:rPr lang="tr-TR" dirty="0" err="1"/>
              <a:t>modes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styles</a:t>
            </a:r>
            <a:r>
              <a:rPr lang="tr-TR" dirty="0"/>
              <a:t> had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employed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past</a:t>
            </a:r>
            <a:r>
              <a:rPr lang="tr-TR" dirty="0"/>
              <a:t>,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concept</a:t>
            </a:r>
            <a:r>
              <a:rPr lang="tr-TR" dirty="0"/>
              <a:t> </a:t>
            </a:r>
            <a:r>
              <a:rPr lang="tr-TR" dirty="0" err="1"/>
              <a:t>gradually</a:t>
            </a:r>
            <a:r>
              <a:rPr lang="tr-TR" dirty="0"/>
              <a:t> </a:t>
            </a:r>
            <a:r>
              <a:rPr lang="tr-TR" dirty="0" err="1"/>
              <a:t>faded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turned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metropolitan</a:t>
            </a:r>
            <a:r>
              <a:rPr lang="tr-TR" dirty="0"/>
              <a:t> </a:t>
            </a:r>
            <a:r>
              <a:rPr lang="tr-TR" dirty="0" err="1"/>
              <a:t>entertainment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.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has </a:t>
            </a:r>
            <a:r>
              <a:rPr lang="tr-TR" dirty="0" err="1"/>
              <a:t>continued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‘popular </a:t>
            </a:r>
            <a:r>
              <a:rPr lang="tr-TR" dirty="0" err="1"/>
              <a:t>song</a:t>
            </a:r>
            <a:r>
              <a:rPr lang="tr-TR" dirty="0"/>
              <a:t>’ has </a:t>
            </a:r>
            <a:r>
              <a:rPr lang="tr-TR" dirty="0" err="1"/>
              <a:t>become</a:t>
            </a:r>
            <a:r>
              <a:rPr lang="tr-TR" dirty="0"/>
              <a:t> </a:t>
            </a:r>
            <a:r>
              <a:rPr lang="tr-TR" dirty="0" err="1"/>
              <a:t>increasingly</a:t>
            </a:r>
            <a:r>
              <a:rPr lang="tr-TR" dirty="0"/>
              <a:t> popular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popularised</a:t>
            </a:r>
            <a:r>
              <a:rPr lang="tr-TR" dirty="0"/>
              <a:t>, </a:t>
            </a:r>
            <a:r>
              <a:rPr lang="tr-TR" dirty="0" err="1"/>
              <a:t>effectively</a:t>
            </a:r>
            <a:r>
              <a:rPr lang="tr-TR" dirty="0"/>
              <a:t> </a:t>
            </a:r>
            <a:r>
              <a:rPr lang="tr-TR" dirty="0" err="1"/>
              <a:t>taking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place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forms</a:t>
            </a:r>
            <a:r>
              <a:rPr lang="tr-TR" dirty="0"/>
              <a:t>. </a:t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 </a:t>
            </a:r>
            <a:r>
              <a:rPr lang="tr-TR" dirty="0" err="1"/>
              <a:t>great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works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actually</a:t>
            </a:r>
            <a:r>
              <a:rPr lang="tr-TR" dirty="0"/>
              <a:t> </a:t>
            </a:r>
            <a:r>
              <a:rPr lang="tr-TR" dirty="0" err="1"/>
              <a:t>forgotten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disappeared</a:t>
            </a:r>
            <a:r>
              <a:rPr lang="tr-TR" dirty="0"/>
              <a:t> as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importance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attached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notation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middle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19th </a:t>
            </a:r>
            <a:r>
              <a:rPr lang="tr-TR" dirty="0" err="1"/>
              <a:t>century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works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written</a:t>
            </a:r>
            <a:r>
              <a:rPr lang="tr-TR" dirty="0"/>
              <a:t> </a:t>
            </a:r>
            <a:r>
              <a:rPr lang="tr-TR" dirty="0" err="1"/>
              <a:t>down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survived</a:t>
            </a:r>
            <a:r>
              <a:rPr lang="tr-TR" dirty="0"/>
              <a:t> </a:t>
            </a:r>
            <a:r>
              <a:rPr lang="tr-TR" dirty="0" err="1"/>
              <a:t>down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 is </a:t>
            </a:r>
            <a:r>
              <a:rPr lang="tr-TR" dirty="0" err="1"/>
              <a:t>some</a:t>
            </a:r>
            <a:r>
              <a:rPr lang="tr-TR" dirty="0"/>
              <a:t> 3,000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works</a:t>
            </a:r>
            <a:r>
              <a:rPr lang="tr-TR" dirty="0"/>
              <a:t> </a:t>
            </a:r>
            <a:r>
              <a:rPr lang="tr-TR" dirty="0" err="1"/>
              <a:t>composed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15th </a:t>
            </a:r>
            <a:r>
              <a:rPr lang="tr-TR" dirty="0" err="1"/>
              <a:t>century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18th.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</a:t>
            </a:r>
            <a:r>
              <a:rPr lang="tr-TR" dirty="0" err="1"/>
              <a:t>produced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19th </a:t>
            </a:r>
            <a:r>
              <a:rPr lang="tr-TR" dirty="0" err="1"/>
              <a:t>century</a:t>
            </a:r>
            <a:r>
              <a:rPr lang="tr-TR" dirty="0"/>
              <a:t> is </a:t>
            </a:r>
            <a:r>
              <a:rPr lang="tr-TR" dirty="0" err="1"/>
              <a:t>around</a:t>
            </a:r>
            <a:r>
              <a:rPr lang="tr-TR" dirty="0"/>
              <a:t> 5,000, </a:t>
            </a:r>
            <a:r>
              <a:rPr lang="tr-TR" dirty="0" err="1"/>
              <a:t>giving</a:t>
            </a:r>
            <a:r>
              <a:rPr lang="tr-TR" dirty="0"/>
              <a:t> a total of 8,000. A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works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quarter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20th </a:t>
            </a:r>
            <a:r>
              <a:rPr lang="tr-TR" dirty="0" err="1"/>
              <a:t>century</a:t>
            </a:r>
            <a:r>
              <a:rPr lang="tr-TR" dirty="0"/>
              <a:t> can </a:t>
            </a:r>
            <a:r>
              <a:rPr lang="tr-TR" dirty="0" err="1"/>
              <a:t>also</a:t>
            </a:r>
            <a:r>
              <a:rPr lang="tr-TR" dirty="0"/>
              <a:t> be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those</a:t>
            </a:r>
            <a:r>
              <a:rPr lang="tr-TR" dirty="0"/>
              <a:t> </a:t>
            </a:r>
            <a:r>
              <a:rPr lang="tr-TR" dirty="0" err="1"/>
              <a:t>works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point</a:t>
            </a:r>
            <a:r>
              <a:rPr lang="tr-TR" dirty="0"/>
              <a:t> of </a:t>
            </a:r>
            <a:r>
              <a:rPr lang="tr-TR" dirty="0" err="1"/>
              <a:t>view</a:t>
            </a:r>
            <a:r>
              <a:rPr lang="tr-TR" dirty="0"/>
              <a:t> of </a:t>
            </a:r>
            <a:r>
              <a:rPr lang="tr-TR" dirty="0" err="1"/>
              <a:t>mode</a:t>
            </a:r>
            <a:r>
              <a:rPr lang="tr-TR" dirty="0"/>
              <a:t>, </a:t>
            </a:r>
            <a:r>
              <a:rPr lang="tr-TR" dirty="0" err="1"/>
              <a:t>style</a:t>
            </a:r>
            <a:r>
              <a:rPr lang="tr-TR" dirty="0"/>
              <a:t>, </a:t>
            </a:r>
            <a:r>
              <a:rPr lang="tr-TR" dirty="0" err="1"/>
              <a:t>means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of </a:t>
            </a:r>
            <a:r>
              <a:rPr lang="tr-TR" dirty="0" err="1"/>
              <a:t>vocalisation</a:t>
            </a:r>
            <a:r>
              <a:rPr lang="tr-TR" dirty="0"/>
              <a:t> </a:t>
            </a:r>
            <a:r>
              <a:rPr lang="tr-TR" dirty="0" err="1"/>
              <a:t>go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earliest</a:t>
            </a:r>
            <a:r>
              <a:rPr lang="tr-TR" dirty="0"/>
              <a:t> </a:t>
            </a:r>
            <a:r>
              <a:rPr lang="tr-TR" dirty="0" err="1"/>
              <a:t>times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a </a:t>
            </a:r>
            <a:r>
              <a:rPr lang="tr-TR" dirty="0" err="1"/>
              <a:t>framework</a:t>
            </a:r>
            <a:r>
              <a:rPr lang="tr-TR" dirty="0"/>
              <a:t> of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own</a:t>
            </a:r>
            <a:r>
              <a:rPr lang="tr-TR" dirty="0"/>
              <a:t> </a:t>
            </a:r>
            <a:r>
              <a:rPr lang="tr-TR" dirty="0" err="1"/>
              <a:t>distinct</a:t>
            </a:r>
            <a:r>
              <a:rPr lang="tr-TR" dirty="0"/>
              <a:t> </a:t>
            </a:r>
            <a:r>
              <a:rPr lang="tr-TR" dirty="0" err="1"/>
              <a:t>rules</a:t>
            </a:r>
            <a:r>
              <a:rPr lang="tr-TR" dirty="0"/>
              <a:t>. Ever since </a:t>
            </a:r>
            <a:r>
              <a:rPr lang="tr-TR" dirty="0" err="1"/>
              <a:t>then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has </a:t>
            </a:r>
            <a:r>
              <a:rPr lang="tr-TR" dirty="0" err="1"/>
              <a:t>continued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produced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name of ‘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Classical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,’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has </a:t>
            </a:r>
            <a:r>
              <a:rPr lang="tr-TR" dirty="0" err="1"/>
              <a:t>grown</a:t>
            </a:r>
            <a:r>
              <a:rPr lang="tr-TR" dirty="0"/>
              <a:t> ever </a:t>
            </a:r>
            <a:r>
              <a:rPr lang="tr-TR" dirty="0" err="1"/>
              <a:t>more</a:t>
            </a:r>
            <a:r>
              <a:rPr lang="tr-TR" dirty="0"/>
              <a:t> popular, can be </a:t>
            </a:r>
            <a:r>
              <a:rPr lang="tr-TR" dirty="0" err="1"/>
              <a:t>seen</a:t>
            </a:r>
            <a:r>
              <a:rPr lang="tr-TR" dirty="0"/>
              <a:t> as an </a:t>
            </a:r>
            <a:r>
              <a:rPr lang="tr-TR" dirty="0" err="1"/>
              <a:t>extension</a:t>
            </a:r>
            <a:r>
              <a:rPr lang="tr-TR" dirty="0"/>
              <a:t> of </a:t>
            </a:r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adapted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-</a:t>
            </a:r>
            <a:r>
              <a:rPr lang="tr-TR" dirty="0" err="1"/>
              <a:t>day</a:t>
            </a:r>
            <a:r>
              <a:rPr lang="tr-TR" dirty="0"/>
              <a:t> </a:t>
            </a:r>
            <a:r>
              <a:rPr lang="tr-TR" dirty="0" err="1"/>
              <a:t>norms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is a </a:t>
            </a:r>
            <a:r>
              <a:rPr lang="tr-TR" dirty="0" err="1"/>
              <a:t>synthesis</a:t>
            </a:r>
            <a:r>
              <a:rPr lang="tr-TR" dirty="0"/>
              <a:t>, </a:t>
            </a:r>
            <a:r>
              <a:rPr lang="tr-TR" dirty="0" err="1"/>
              <a:t>carrying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it a </a:t>
            </a:r>
            <a:r>
              <a:rPr lang="tr-TR" dirty="0" err="1"/>
              <a:t>great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historical</a:t>
            </a:r>
            <a:r>
              <a:rPr lang="tr-TR" dirty="0"/>
              <a:t> </a:t>
            </a:r>
            <a:r>
              <a:rPr lang="tr-TR" dirty="0" err="1"/>
              <a:t>riches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emerged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</a:t>
            </a:r>
            <a:r>
              <a:rPr lang="tr-TR" dirty="0"/>
              <a:t> of a </a:t>
            </a:r>
            <a:r>
              <a:rPr lang="tr-TR" dirty="0" err="1"/>
              <a:t>sharing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minorities</a:t>
            </a:r>
            <a:r>
              <a:rPr lang="tr-TR" dirty="0"/>
              <a:t> </a:t>
            </a:r>
            <a:r>
              <a:rPr lang="tr-TR" dirty="0" err="1"/>
              <a:t>living</a:t>
            </a:r>
            <a:r>
              <a:rPr lang="tr-TR" dirty="0"/>
              <a:t> </a:t>
            </a:r>
            <a:r>
              <a:rPr lang="tr-TR" dirty="0" err="1"/>
              <a:t>alongside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Byzantines</a:t>
            </a:r>
            <a:r>
              <a:rPr lang="tr-TR" dirty="0"/>
              <a:t>, </a:t>
            </a:r>
            <a:r>
              <a:rPr lang="tr-TR" dirty="0" err="1"/>
              <a:t>Greeks</a:t>
            </a:r>
            <a:r>
              <a:rPr lang="tr-TR" dirty="0"/>
              <a:t>, </a:t>
            </a:r>
            <a:r>
              <a:rPr lang="tr-TR" dirty="0" err="1"/>
              <a:t>Persians</a:t>
            </a:r>
            <a:r>
              <a:rPr lang="tr-TR" dirty="0"/>
              <a:t>, </a:t>
            </a:r>
            <a:r>
              <a:rPr lang="tr-TR" dirty="0" err="1"/>
              <a:t>Arabs</a:t>
            </a:r>
            <a:r>
              <a:rPr lang="tr-TR" dirty="0"/>
              <a:t>, </a:t>
            </a:r>
            <a:r>
              <a:rPr lang="tr-TR" dirty="0" err="1"/>
              <a:t>Jews</a:t>
            </a:r>
            <a:r>
              <a:rPr lang="tr-TR" dirty="0"/>
              <a:t>, </a:t>
            </a:r>
            <a:r>
              <a:rPr lang="tr-TR" dirty="0" err="1"/>
              <a:t>Armenians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reached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golden </a:t>
            </a:r>
            <a:r>
              <a:rPr lang="tr-TR" dirty="0" err="1"/>
              <a:t>age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private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palace</a:t>
            </a:r>
            <a:r>
              <a:rPr lang="tr-TR" dirty="0"/>
              <a:t>. No </a:t>
            </a:r>
            <a:r>
              <a:rPr lang="tr-TR" dirty="0" err="1"/>
              <a:t>country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employed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reach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 of </a:t>
            </a:r>
            <a:r>
              <a:rPr lang="tr-TR" dirty="0" err="1"/>
              <a:t>artistry</a:t>
            </a:r>
            <a:r>
              <a:rPr lang="tr-TR" dirty="0"/>
              <a:t> </a:t>
            </a:r>
            <a:r>
              <a:rPr lang="tr-TR" dirty="0" err="1"/>
              <a:t>attained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Ottomans</a:t>
            </a:r>
            <a:r>
              <a:rPr lang="tr-TR" dirty="0"/>
              <a:t>. </a:t>
            </a:r>
          </a:p>
          <a:p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formed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voice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‘Fasıl,’ </a:t>
            </a:r>
            <a:r>
              <a:rPr lang="tr-TR" dirty="0" err="1"/>
              <a:t>itself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unity</a:t>
            </a:r>
            <a:r>
              <a:rPr lang="tr-TR" dirty="0"/>
              <a:t> of </a:t>
            </a:r>
            <a:r>
              <a:rPr lang="tr-TR" dirty="0" err="1"/>
              <a:t>mode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-14944"/>
            <a:ext cx="9144744" cy="6872944"/>
          </a:xfrm>
          <a:prstGeom prst="rect">
            <a:avLst/>
          </a:prstGeom>
        </p:spPr>
      </p:pic>
      <p:pic>
        <p:nvPicPr>
          <p:cNvPr id="5" name="Ozgur_Celik_-_Oznagm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555776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48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Fasıl; </a:t>
            </a:r>
            <a:r>
              <a:rPr lang="tr-TR" dirty="0"/>
              <a:t>Works </a:t>
            </a:r>
            <a:r>
              <a:rPr lang="tr-TR" dirty="0" err="1"/>
              <a:t>composed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melodic</a:t>
            </a:r>
            <a:r>
              <a:rPr lang="tr-TR" dirty="0"/>
              <a:t> </a:t>
            </a:r>
            <a:r>
              <a:rPr lang="tr-TR" dirty="0" err="1"/>
              <a:t>structure</a:t>
            </a:r>
            <a:r>
              <a:rPr lang="tr-TR" dirty="0"/>
              <a:t> (makam) 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mode</a:t>
            </a:r>
            <a:r>
              <a:rPr lang="tr-TR" dirty="0"/>
              <a:t>, set 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played</a:t>
            </a:r>
            <a:r>
              <a:rPr lang="tr-TR" dirty="0"/>
              <a:t> in a </a:t>
            </a:r>
            <a:r>
              <a:rPr lang="tr-TR" dirty="0" err="1"/>
              <a:t>particular</a:t>
            </a:r>
            <a:r>
              <a:rPr lang="tr-TR" dirty="0"/>
              <a:t> </a:t>
            </a:r>
            <a:r>
              <a:rPr lang="tr-TR" dirty="0" err="1"/>
              <a:t>order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a </a:t>
            </a:r>
            <a:r>
              <a:rPr lang="tr-TR" dirty="0" err="1"/>
              <a:t>genuine</a:t>
            </a:r>
            <a:r>
              <a:rPr lang="tr-TR" dirty="0"/>
              <a:t> fasıl,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works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voice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saz.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basis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fasıl is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works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melodic</a:t>
            </a:r>
            <a:r>
              <a:rPr lang="tr-TR" dirty="0"/>
              <a:t> </a:t>
            </a:r>
            <a:r>
              <a:rPr lang="tr-TR" dirty="0" err="1"/>
              <a:t>structure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ordered</a:t>
            </a:r>
            <a:r>
              <a:rPr lang="tr-TR" dirty="0"/>
              <a:t> </a:t>
            </a:r>
            <a:r>
              <a:rPr lang="tr-TR" dirty="0" err="1"/>
              <a:t>according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shape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form.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generally</a:t>
            </a:r>
            <a:r>
              <a:rPr lang="tr-TR" dirty="0"/>
              <a:t> be </a:t>
            </a:r>
            <a:r>
              <a:rPr lang="tr-TR" dirty="0" err="1"/>
              <a:t>two</a:t>
            </a:r>
            <a:r>
              <a:rPr lang="tr-TR" dirty="0"/>
              <a:t> ‘Beste’ (</a:t>
            </a:r>
            <a:r>
              <a:rPr lang="tr-TR" dirty="0" err="1"/>
              <a:t>poetic</a:t>
            </a:r>
            <a:r>
              <a:rPr lang="tr-TR" dirty="0"/>
              <a:t> </a:t>
            </a:r>
            <a:r>
              <a:rPr lang="tr-TR" dirty="0" err="1"/>
              <a:t>forms</a:t>
            </a:r>
            <a:r>
              <a:rPr lang="tr-TR" dirty="0"/>
              <a:t>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five</a:t>
            </a:r>
            <a:r>
              <a:rPr lang="tr-TR" dirty="0"/>
              <a:t> ‘Semai’ </a:t>
            </a:r>
            <a:r>
              <a:rPr lang="tr-TR" dirty="0" err="1"/>
              <a:t>composed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count</a:t>
            </a:r>
            <a:r>
              <a:rPr lang="tr-TR" dirty="0"/>
              <a:t> as a </a:t>
            </a:r>
            <a:r>
              <a:rPr lang="tr-TR" dirty="0" err="1"/>
              <a:t>complete</a:t>
            </a:r>
            <a:r>
              <a:rPr lang="tr-TR" dirty="0"/>
              <a:t> fasıl.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accompanied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lyrics</a:t>
            </a:r>
            <a:r>
              <a:rPr 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compositions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form of ‘Murabba’ (a </a:t>
            </a:r>
            <a:r>
              <a:rPr lang="tr-TR" dirty="0" err="1"/>
              <a:t>poem</a:t>
            </a:r>
            <a:r>
              <a:rPr lang="tr-TR" dirty="0"/>
              <a:t> </a:t>
            </a:r>
            <a:r>
              <a:rPr lang="tr-TR" dirty="0" err="1"/>
              <a:t>composed</a:t>
            </a:r>
            <a:r>
              <a:rPr lang="tr-TR" dirty="0"/>
              <a:t> of </a:t>
            </a:r>
            <a:r>
              <a:rPr lang="tr-TR" dirty="0" err="1"/>
              <a:t>quatrains</a:t>
            </a:r>
            <a:r>
              <a:rPr lang="tr-TR" dirty="0"/>
              <a:t>) </a:t>
            </a:r>
            <a:r>
              <a:rPr lang="tr-TR" dirty="0" err="1"/>
              <a:t>or</a:t>
            </a:r>
            <a:r>
              <a:rPr lang="tr-TR" dirty="0"/>
              <a:t> ‘Nakış’ (a form of </a:t>
            </a:r>
            <a:r>
              <a:rPr lang="tr-TR" dirty="0" err="1"/>
              <a:t>song</a:t>
            </a:r>
            <a:r>
              <a:rPr lang="tr-TR" dirty="0"/>
              <a:t>). </a:t>
            </a:r>
            <a:r>
              <a:rPr lang="tr-TR" dirty="0" err="1"/>
              <a:t>Murabbas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composed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rhyming</a:t>
            </a:r>
            <a:r>
              <a:rPr lang="tr-TR" dirty="0"/>
              <a:t> </a:t>
            </a:r>
            <a:r>
              <a:rPr lang="tr-TR" dirty="0" err="1"/>
              <a:t>couplets</a:t>
            </a:r>
            <a:r>
              <a:rPr lang="tr-TR" dirty="0"/>
              <a:t> of a ‘Gazel,’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without</a:t>
            </a:r>
            <a:r>
              <a:rPr lang="tr-TR" dirty="0"/>
              <a:t> ‘Terennüm,’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words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complement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verses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make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formal</a:t>
            </a:r>
            <a:r>
              <a:rPr lang="tr-TR" dirty="0"/>
              <a:t> </a:t>
            </a:r>
            <a:r>
              <a:rPr lang="tr-TR" dirty="0" err="1"/>
              <a:t>lyric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song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either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a </a:t>
            </a:r>
            <a:r>
              <a:rPr lang="tr-TR" dirty="0" err="1"/>
              <a:t>meaning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else be </a:t>
            </a:r>
            <a:r>
              <a:rPr lang="tr-TR" dirty="0" err="1"/>
              <a:t>just</a:t>
            </a:r>
            <a:r>
              <a:rPr lang="tr-TR" dirty="0"/>
              <a:t> a </a:t>
            </a:r>
            <a:r>
              <a:rPr lang="tr-TR" dirty="0" err="1"/>
              <a:t>string</a:t>
            </a:r>
            <a:r>
              <a:rPr lang="tr-TR" dirty="0"/>
              <a:t> of </a:t>
            </a:r>
            <a:r>
              <a:rPr lang="tr-TR" dirty="0" err="1"/>
              <a:t>syllables</a:t>
            </a:r>
            <a:r>
              <a:rPr lang="tr-TR" dirty="0"/>
              <a:t>,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 ‘ten, </a:t>
            </a:r>
            <a:r>
              <a:rPr lang="tr-TR" dirty="0" err="1"/>
              <a:t>tenen</a:t>
            </a:r>
            <a:r>
              <a:rPr lang="tr-TR" dirty="0"/>
              <a:t>, </a:t>
            </a:r>
            <a:r>
              <a:rPr lang="tr-TR" dirty="0" err="1"/>
              <a:t>tenenen</a:t>
            </a:r>
            <a:r>
              <a:rPr lang="tr-TR" dirty="0"/>
              <a:t>, ten nen </a:t>
            </a:r>
            <a:r>
              <a:rPr lang="tr-TR" dirty="0" err="1"/>
              <a:t>ni</a:t>
            </a:r>
            <a:r>
              <a:rPr lang="tr-TR" dirty="0"/>
              <a:t>.’ </a:t>
            </a:r>
            <a:r>
              <a:rPr lang="tr-TR" dirty="0" err="1"/>
              <a:t>Lines</a:t>
            </a:r>
            <a:r>
              <a:rPr lang="tr-TR" dirty="0"/>
              <a:t> 1, 2 </a:t>
            </a:r>
            <a:r>
              <a:rPr lang="tr-TR" dirty="0" err="1"/>
              <a:t>and</a:t>
            </a:r>
            <a:r>
              <a:rPr lang="tr-TR" dirty="0"/>
              <a:t> 4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poem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tied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melody</a:t>
            </a:r>
            <a:r>
              <a:rPr lang="tr-TR" dirty="0"/>
              <a:t>,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 3 </a:t>
            </a:r>
            <a:r>
              <a:rPr lang="tr-TR" dirty="0" err="1"/>
              <a:t>having</a:t>
            </a:r>
            <a:r>
              <a:rPr lang="tr-TR" dirty="0"/>
              <a:t> a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melody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latter</a:t>
            </a:r>
            <a:r>
              <a:rPr lang="tr-TR" dirty="0"/>
              <a:t> </a:t>
            </a:r>
            <a:r>
              <a:rPr lang="tr-TR" dirty="0" err="1"/>
              <a:t>section</a:t>
            </a:r>
            <a:r>
              <a:rPr lang="tr-TR" dirty="0"/>
              <a:t> is </a:t>
            </a:r>
            <a:r>
              <a:rPr lang="tr-TR" dirty="0" err="1"/>
              <a:t>known</a:t>
            </a:r>
            <a:r>
              <a:rPr lang="tr-TR" dirty="0"/>
              <a:t> as ‘</a:t>
            </a:r>
            <a:r>
              <a:rPr lang="tr-TR" dirty="0" err="1"/>
              <a:t>Miyan</a:t>
            </a:r>
            <a:r>
              <a:rPr lang="tr-TR" dirty="0"/>
              <a:t> Hane,’ </a:t>
            </a:r>
            <a:r>
              <a:rPr lang="tr-TR" dirty="0" err="1"/>
              <a:t>wherein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makam is </a:t>
            </a:r>
            <a:r>
              <a:rPr lang="tr-TR" dirty="0" err="1"/>
              <a:t>either</a:t>
            </a:r>
            <a:r>
              <a:rPr lang="tr-TR" dirty="0"/>
              <a:t> </a:t>
            </a:r>
            <a:r>
              <a:rPr lang="tr-TR" dirty="0" err="1"/>
              <a:t>widened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changed</a:t>
            </a:r>
            <a:r>
              <a:rPr lang="tr-TR" dirty="0"/>
              <a:t>. </a:t>
            </a:r>
            <a:r>
              <a:rPr lang="tr-TR" dirty="0" err="1"/>
              <a:t>Murabbas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terennüm </a:t>
            </a:r>
            <a:r>
              <a:rPr lang="tr-TR" dirty="0" err="1"/>
              <a:t>repeat</a:t>
            </a:r>
            <a:r>
              <a:rPr lang="tr-TR" dirty="0"/>
              <a:t> it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terennüm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miyan</a:t>
            </a:r>
            <a:r>
              <a:rPr lang="tr-TR" dirty="0"/>
              <a:t> hane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different</a:t>
            </a:r>
            <a:r>
              <a:rPr lang="tr-TR" dirty="0"/>
              <a:t>, </a:t>
            </a:r>
            <a:r>
              <a:rPr lang="tr-TR" dirty="0" err="1"/>
              <a:t>however</a:t>
            </a:r>
            <a:r>
              <a:rPr lang="tr-TR" dirty="0" smtClean="0"/>
              <a:t>.</a:t>
            </a:r>
            <a:r>
              <a:rPr lang="tr-TR" dirty="0"/>
              <a:t>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nakış,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hand</a:t>
            </a:r>
            <a:r>
              <a:rPr lang="tr-TR" dirty="0"/>
              <a:t>,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verses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together</a:t>
            </a:r>
            <a:r>
              <a:rPr lang="tr-TR" dirty="0"/>
              <a:t>, </a:t>
            </a:r>
            <a:r>
              <a:rPr lang="tr-TR" dirty="0" err="1"/>
              <a:t>followed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a </a:t>
            </a:r>
            <a:r>
              <a:rPr lang="tr-TR" dirty="0" err="1"/>
              <a:t>lengthy</a:t>
            </a:r>
            <a:r>
              <a:rPr lang="tr-TR" dirty="0"/>
              <a:t> terennüm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tr-TR" dirty="0"/>
              <a:t>Semai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lyrics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structure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murabba </a:t>
            </a:r>
            <a:r>
              <a:rPr lang="tr-TR" dirty="0" err="1"/>
              <a:t>or</a:t>
            </a:r>
            <a:r>
              <a:rPr lang="tr-TR" dirty="0"/>
              <a:t> nakış (but </a:t>
            </a:r>
            <a:r>
              <a:rPr lang="tr-TR" dirty="0" err="1"/>
              <a:t>composed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semai </a:t>
            </a:r>
            <a:r>
              <a:rPr lang="tr-TR" dirty="0" err="1"/>
              <a:t>style</a:t>
            </a:r>
            <a:r>
              <a:rPr lang="tr-TR" dirty="0"/>
              <a:t>)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as ‘Ağır’ </a:t>
            </a:r>
            <a:r>
              <a:rPr lang="tr-TR" dirty="0" err="1"/>
              <a:t>and</a:t>
            </a:r>
            <a:r>
              <a:rPr lang="tr-TR" dirty="0"/>
              <a:t> ‘Yürük’ Semai </a:t>
            </a:r>
            <a:r>
              <a:rPr lang="tr-TR" dirty="0" err="1"/>
              <a:t>respectively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fasıl, </a:t>
            </a:r>
            <a:r>
              <a:rPr lang="tr-TR" dirty="0" err="1"/>
              <a:t>lyrical</a:t>
            </a:r>
            <a:r>
              <a:rPr lang="tr-TR" dirty="0"/>
              <a:t> </a:t>
            </a:r>
            <a:r>
              <a:rPr lang="tr-TR" dirty="0" err="1"/>
              <a:t>works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‘Kar’ </a:t>
            </a:r>
            <a:r>
              <a:rPr lang="tr-TR" dirty="0" err="1"/>
              <a:t>or</a:t>
            </a:r>
            <a:r>
              <a:rPr lang="tr-TR" dirty="0"/>
              <a:t> ‘Şarkı’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instrumental</a:t>
            </a:r>
            <a:r>
              <a:rPr lang="tr-TR" dirty="0"/>
              <a:t> </a:t>
            </a:r>
            <a:r>
              <a:rPr lang="tr-TR" dirty="0" err="1"/>
              <a:t>pieces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‘Taksim,’ ‘Peşrev,’ ‘Saz Semaisi’ </a:t>
            </a:r>
            <a:r>
              <a:rPr lang="tr-TR" dirty="0" err="1"/>
              <a:t>and</a:t>
            </a:r>
            <a:r>
              <a:rPr lang="tr-TR" dirty="0"/>
              <a:t> ‘Oyun Havası’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added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way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structure</a:t>
            </a:r>
            <a:r>
              <a:rPr lang="tr-TR" dirty="0"/>
              <a:t> of a </a:t>
            </a:r>
            <a:r>
              <a:rPr lang="tr-TR" dirty="0" err="1"/>
              <a:t>complete</a:t>
            </a:r>
            <a:r>
              <a:rPr lang="tr-TR" dirty="0"/>
              <a:t> fasıl is as </a:t>
            </a:r>
            <a:r>
              <a:rPr lang="tr-TR" dirty="0" err="1"/>
              <a:t>follows</a:t>
            </a:r>
            <a:r>
              <a:rPr lang="tr-TR" dirty="0"/>
              <a:t>; </a:t>
            </a:r>
          </a:p>
          <a:p>
            <a:r>
              <a:rPr lang="tr-TR" b="1" dirty="0"/>
              <a:t>a) </a:t>
            </a:r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introductory</a:t>
            </a:r>
            <a:r>
              <a:rPr lang="tr-TR" dirty="0"/>
              <a:t> Taksim </a:t>
            </a:r>
            <a:r>
              <a:rPr lang="tr-TR" dirty="0" err="1"/>
              <a:t>with</a:t>
            </a:r>
            <a:r>
              <a:rPr lang="tr-TR" dirty="0"/>
              <a:t> saz. </a:t>
            </a:r>
            <a:br>
              <a:rPr lang="tr-TR" dirty="0"/>
            </a:br>
            <a:r>
              <a:rPr lang="tr-TR" b="1" dirty="0"/>
              <a:t>b)</a:t>
            </a:r>
            <a:r>
              <a:rPr lang="tr-TR" dirty="0"/>
              <a:t> Peşrev </a:t>
            </a:r>
            <a:br>
              <a:rPr lang="tr-TR" dirty="0"/>
            </a:br>
            <a:r>
              <a:rPr lang="tr-TR" b="1" dirty="0"/>
              <a:t>c)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beste </a:t>
            </a:r>
            <a:r>
              <a:rPr lang="tr-TR" dirty="0" err="1"/>
              <a:t>or</a:t>
            </a:r>
            <a:r>
              <a:rPr lang="tr-TR" dirty="0"/>
              <a:t> kar. </a:t>
            </a:r>
            <a:br>
              <a:rPr lang="tr-TR" dirty="0"/>
            </a:br>
            <a:r>
              <a:rPr lang="tr-TR" b="1" dirty="0"/>
              <a:t>d)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beste. </a:t>
            </a:r>
            <a:br>
              <a:rPr lang="tr-TR" dirty="0"/>
            </a:br>
            <a:r>
              <a:rPr lang="tr-TR" b="1" dirty="0"/>
              <a:t>e) </a:t>
            </a:r>
            <a:r>
              <a:rPr lang="tr-TR" dirty="0"/>
              <a:t>Ağır semai </a:t>
            </a:r>
            <a:br>
              <a:rPr lang="tr-TR" dirty="0"/>
            </a:br>
            <a:r>
              <a:rPr lang="tr-TR" b="1" dirty="0"/>
              <a:t>f)</a:t>
            </a:r>
            <a:r>
              <a:rPr lang="tr-TR" dirty="0"/>
              <a:t> </a:t>
            </a:r>
            <a:r>
              <a:rPr lang="tr-TR" dirty="0" err="1"/>
              <a:t>Şarkıs</a:t>
            </a:r>
            <a:r>
              <a:rPr lang="tr-TR" dirty="0"/>
              <a:t> (in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rhythmic</a:t>
            </a:r>
            <a:r>
              <a:rPr lang="tr-TR" dirty="0"/>
              <a:t> </a:t>
            </a:r>
            <a:r>
              <a:rPr lang="tr-TR" dirty="0" err="1"/>
              <a:t>pattern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slow</a:t>
            </a:r>
            <a:r>
              <a:rPr lang="tr-TR" dirty="0"/>
              <a:t> </a:t>
            </a:r>
            <a:r>
              <a:rPr lang="tr-TR" dirty="0" err="1"/>
              <a:t>character</a:t>
            </a:r>
            <a:r>
              <a:rPr lang="tr-TR" dirty="0"/>
              <a:t>,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minor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fast</a:t>
            </a:r>
            <a:r>
              <a:rPr lang="tr-TR" dirty="0"/>
              <a:t>) </a:t>
            </a:r>
            <a:br>
              <a:rPr lang="tr-TR" dirty="0"/>
            </a:br>
            <a:r>
              <a:rPr lang="tr-TR" b="1" dirty="0"/>
              <a:t>g)</a:t>
            </a:r>
            <a:r>
              <a:rPr lang="tr-TR" dirty="0"/>
              <a:t> Yürük Semai </a:t>
            </a:r>
            <a:br>
              <a:rPr lang="tr-TR" dirty="0"/>
            </a:br>
            <a:r>
              <a:rPr lang="tr-TR" b="1" dirty="0"/>
              <a:t>h)</a:t>
            </a:r>
            <a:r>
              <a:rPr lang="tr-TR" dirty="0"/>
              <a:t> Saz Semai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/>
              <a:t> is </a:t>
            </a:r>
            <a:r>
              <a:rPr lang="tr-TR" dirty="0" err="1"/>
              <a:t>considered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begin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writing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interval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expressed</a:t>
            </a:r>
            <a:r>
              <a:rPr lang="tr-TR" dirty="0"/>
              <a:t> </a:t>
            </a:r>
            <a:r>
              <a:rPr lang="tr-TR" dirty="0" err="1"/>
              <a:t>themselves</a:t>
            </a:r>
            <a:r>
              <a:rPr lang="tr-TR" dirty="0"/>
              <a:t> in </a:t>
            </a:r>
            <a:r>
              <a:rPr lang="tr-TR" dirty="0" err="1"/>
              <a:t>writing</a:t>
            </a:r>
            <a:r>
              <a:rPr lang="tr-TR" dirty="0"/>
              <a:t> </a:t>
            </a:r>
            <a:r>
              <a:rPr lang="tr-TR" dirty="0" err="1"/>
              <a:t>covers</a:t>
            </a:r>
            <a:r>
              <a:rPr lang="tr-TR" dirty="0"/>
              <a:t>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1,500 </a:t>
            </a:r>
            <a:r>
              <a:rPr lang="tr-TR" dirty="0" err="1"/>
              <a:t>years</a:t>
            </a:r>
            <a:r>
              <a:rPr lang="tr-TR" dirty="0"/>
              <a:t>. </a:t>
            </a:r>
            <a:r>
              <a:rPr lang="tr-TR" dirty="0" err="1"/>
              <a:t>Unfortunately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do not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 </a:t>
            </a:r>
            <a:r>
              <a:rPr lang="tr-TR" dirty="0" err="1"/>
              <a:t>relating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civilization</a:t>
            </a:r>
            <a:r>
              <a:rPr lang="tr-TR" dirty="0"/>
              <a:t> of </a:t>
            </a:r>
            <a:r>
              <a:rPr lang="tr-TR" dirty="0" err="1"/>
              <a:t>earlier</a:t>
            </a:r>
            <a:r>
              <a:rPr lang="tr-TR" dirty="0"/>
              <a:t> </a:t>
            </a:r>
            <a:r>
              <a:rPr lang="tr-TR" dirty="0" err="1"/>
              <a:t>periods</a:t>
            </a:r>
            <a:r>
              <a:rPr lang="tr-TR" dirty="0"/>
              <a:t>. </a:t>
            </a:r>
            <a:r>
              <a:rPr lang="tr-TR" dirty="0" err="1"/>
              <a:t>Consequently</a:t>
            </a:r>
            <a:r>
              <a:rPr lang="tr-TR" dirty="0"/>
              <a:t>,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/>
              <a:t>,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our</a:t>
            </a:r>
            <a:r>
              <a:rPr lang="tr-TR" dirty="0"/>
              <a:t> data on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culture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arts</a:t>
            </a:r>
            <a:r>
              <a:rPr lang="tr-TR" dirty="0"/>
              <a:t>, is </a:t>
            </a:r>
            <a:r>
              <a:rPr lang="tr-TR" dirty="0" err="1"/>
              <a:t>extremely</a:t>
            </a:r>
            <a:r>
              <a:rPr lang="tr-TR" dirty="0"/>
              <a:t> </a:t>
            </a:r>
            <a:r>
              <a:rPr lang="tr-TR" dirty="0" err="1"/>
              <a:t>limited</a:t>
            </a:r>
            <a:r>
              <a:rPr lang="tr-TR" dirty="0"/>
              <a:t>. </a:t>
            </a:r>
            <a:r>
              <a:rPr lang="tr-TR" dirty="0" err="1"/>
              <a:t>Even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disregard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 moment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difficulty</a:t>
            </a:r>
            <a:r>
              <a:rPr lang="tr-TR" dirty="0"/>
              <a:t> of </a:t>
            </a:r>
            <a:r>
              <a:rPr lang="tr-TR" dirty="0" err="1"/>
              <a:t>writing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no </a:t>
            </a:r>
            <a:r>
              <a:rPr lang="tr-TR" dirty="0" err="1"/>
              <a:t>written</a:t>
            </a:r>
            <a:r>
              <a:rPr lang="tr-TR" dirty="0"/>
              <a:t> </a:t>
            </a:r>
            <a:r>
              <a:rPr lang="tr-TR" dirty="0" err="1"/>
              <a:t>records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subject</a:t>
            </a:r>
            <a:r>
              <a:rPr lang="tr-TR" dirty="0"/>
              <a:t>,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dearth</a:t>
            </a:r>
            <a:r>
              <a:rPr lang="tr-TR" dirty="0"/>
              <a:t> of </a:t>
            </a:r>
            <a:r>
              <a:rPr lang="tr-TR" dirty="0" err="1"/>
              <a:t>sources</a:t>
            </a:r>
            <a:r>
              <a:rPr lang="tr-TR" dirty="0"/>
              <a:t>, it </a:t>
            </a:r>
            <a:r>
              <a:rPr lang="tr-TR" dirty="0" err="1"/>
              <a:t>behooves</a:t>
            </a:r>
            <a:r>
              <a:rPr lang="tr-TR" dirty="0"/>
              <a:t> us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 </a:t>
            </a:r>
            <a:r>
              <a:rPr lang="tr-TR" dirty="0" err="1"/>
              <a:t>here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issues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equally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‘Kar’ </a:t>
            </a:r>
            <a:r>
              <a:rPr lang="tr-TR" dirty="0" err="1"/>
              <a:t>gives</a:t>
            </a:r>
            <a:r>
              <a:rPr lang="tr-TR" dirty="0"/>
              <a:t> </a:t>
            </a:r>
            <a:r>
              <a:rPr lang="tr-TR" dirty="0" err="1"/>
              <a:t>considerable</a:t>
            </a:r>
            <a:r>
              <a:rPr lang="tr-TR" dirty="0"/>
              <a:t> </a:t>
            </a:r>
            <a:r>
              <a:rPr lang="tr-TR" dirty="0" err="1"/>
              <a:t>space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terennüm </a:t>
            </a:r>
            <a:r>
              <a:rPr lang="tr-TR" dirty="0" err="1"/>
              <a:t>component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is a </a:t>
            </a:r>
            <a:r>
              <a:rPr lang="tr-TR" dirty="0" err="1"/>
              <a:t>work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lyrics</a:t>
            </a:r>
            <a:r>
              <a:rPr lang="tr-TR" dirty="0"/>
              <a:t> </a:t>
            </a:r>
            <a:r>
              <a:rPr lang="tr-TR" dirty="0" err="1"/>
              <a:t>requiring</a:t>
            </a:r>
            <a:r>
              <a:rPr lang="tr-TR" dirty="0"/>
              <a:t> </a:t>
            </a:r>
            <a:r>
              <a:rPr lang="tr-TR" dirty="0" err="1"/>
              <a:t>considerable</a:t>
            </a:r>
            <a:r>
              <a:rPr lang="tr-TR" dirty="0"/>
              <a:t> </a:t>
            </a:r>
            <a:r>
              <a:rPr lang="tr-TR" dirty="0" err="1"/>
              <a:t>expertise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developed</a:t>
            </a:r>
            <a:r>
              <a:rPr lang="tr-TR" dirty="0"/>
              <a:t> </a:t>
            </a:r>
            <a:r>
              <a:rPr lang="tr-TR" dirty="0" err="1"/>
              <a:t>forms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‘Şarkı’ in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literature</a:t>
            </a:r>
            <a:r>
              <a:rPr lang="tr-TR" dirty="0"/>
              <a:t> is a form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emerged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influence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folk </a:t>
            </a:r>
            <a:r>
              <a:rPr lang="tr-TR" dirty="0" err="1"/>
              <a:t>song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şarkı </a:t>
            </a:r>
            <a:r>
              <a:rPr lang="tr-TR" dirty="0" err="1"/>
              <a:t>consists</a:t>
            </a:r>
            <a:r>
              <a:rPr lang="tr-TR" dirty="0"/>
              <a:t> of </a:t>
            </a:r>
            <a:r>
              <a:rPr lang="tr-TR" dirty="0" err="1"/>
              <a:t>lines</a:t>
            </a:r>
            <a:r>
              <a:rPr lang="tr-TR" dirty="0"/>
              <a:t> of verse, </a:t>
            </a:r>
            <a:r>
              <a:rPr lang="tr-TR" dirty="0" err="1"/>
              <a:t>its</a:t>
            </a:r>
            <a:r>
              <a:rPr lang="tr-TR" dirty="0"/>
              <a:t> name </a:t>
            </a:r>
            <a:r>
              <a:rPr lang="tr-TR" dirty="0" err="1"/>
              <a:t>depending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verses</a:t>
            </a:r>
            <a:r>
              <a:rPr lang="tr-TR" dirty="0"/>
              <a:t> </a:t>
            </a:r>
            <a:r>
              <a:rPr lang="tr-TR" dirty="0" err="1"/>
              <a:t>involved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composed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minor</a:t>
            </a:r>
            <a:r>
              <a:rPr lang="tr-TR" dirty="0"/>
              <a:t> </a:t>
            </a:r>
            <a:r>
              <a:rPr lang="tr-TR" dirty="0" err="1"/>
              <a:t>rhythmic</a:t>
            </a:r>
            <a:r>
              <a:rPr lang="tr-TR" dirty="0"/>
              <a:t> </a:t>
            </a:r>
            <a:r>
              <a:rPr lang="tr-TR" dirty="0" err="1"/>
              <a:t>pattern</a:t>
            </a:r>
            <a:r>
              <a:rPr lang="tr-TR" dirty="0"/>
              <a:t> (usul)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can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various</a:t>
            </a:r>
            <a:r>
              <a:rPr lang="tr-TR" dirty="0"/>
              <a:t> </a:t>
            </a:r>
            <a:r>
              <a:rPr lang="tr-TR" dirty="0" err="1"/>
              <a:t>forms</a:t>
            </a:r>
            <a:r>
              <a:rPr lang="tr-T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particularly</a:t>
            </a:r>
            <a:r>
              <a:rPr lang="tr-TR" dirty="0"/>
              <a:t> popular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19th </a:t>
            </a:r>
            <a:r>
              <a:rPr lang="tr-TR" dirty="0" err="1"/>
              <a:t>century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left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forms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included</a:t>
            </a:r>
            <a:r>
              <a:rPr lang="tr-TR" dirty="0"/>
              <a:t> </a:t>
            </a:r>
            <a:r>
              <a:rPr lang="tr-TR" dirty="0" err="1"/>
              <a:t>lyrics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shade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went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strength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strength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20th </a:t>
            </a:r>
            <a:r>
              <a:rPr lang="tr-TR" dirty="0" err="1"/>
              <a:t>century</a:t>
            </a:r>
            <a:r>
              <a:rPr lang="tr-TR" dirty="0"/>
              <a:t>, </a:t>
            </a:r>
            <a:r>
              <a:rPr lang="tr-TR" dirty="0" err="1"/>
              <a:t>going</a:t>
            </a:r>
            <a:r>
              <a:rPr lang="tr-TR" dirty="0"/>
              <a:t> </a:t>
            </a:r>
            <a:r>
              <a:rPr lang="tr-TR" dirty="0" err="1"/>
              <a:t>beyond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previously</a:t>
            </a:r>
            <a:r>
              <a:rPr lang="tr-TR" dirty="0"/>
              <a:t> </a:t>
            </a:r>
            <a:r>
              <a:rPr lang="tr-TR" dirty="0" err="1"/>
              <a:t>established</a:t>
            </a:r>
            <a:r>
              <a:rPr lang="tr-TR" dirty="0"/>
              <a:t> </a:t>
            </a:r>
            <a:r>
              <a:rPr lang="tr-TR" dirty="0" err="1"/>
              <a:t>frontiers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eventually</a:t>
            </a:r>
            <a:r>
              <a:rPr lang="tr-TR" dirty="0"/>
              <a:t> </a:t>
            </a:r>
            <a:r>
              <a:rPr lang="tr-TR" dirty="0" err="1"/>
              <a:t>turning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‘Fantezi’ form as it </a:t>
            </a:r>
            <a:r>
              <a:rPr lang="tr-TR" dirty="0" err="1"/>
              <a:t>grew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popular. Apart </a:t>
            </a:r>
            <a:r>
              <a:rPr lang="tr-TR" dirty="0" err="1"/>
              <a:t>from</a:t>
            </a:r>
            <a:r>
              <a:rPr lang="tr-TR" dirty="0"/>
              <a:t> a </a:t>
            </a:r>
            <a:r>
              <a:rPr lang="tr-TR" dirty="0" err="1"/>
              <a:t>few</a:t>
            </a:r>
            <a:r>
              <a:rPr lang="tr-TR" dirty="0"/>
              <a:t> </a:t>
            </a:r>
            <a:r>
              <a:rPr lang="tr-TR" dirty="0" err="1"/>
              <a:t>outstanding</a:t>
            </a:r>
            <a:r>
              <a:rPr lang="tr-TR" dirty="0"/>
              <a:t> </a:t>
            </a:r>
            <a:r>
              <a:rPr lang="tr-TR" dirty="0" err="1"/>
              <a:t>examples</a:t>
            </a:r>
            <a:r>
              <a:rPr lang="tr-TR" dirty="0"/>
              <a:t>, it </a:t>
            </a:r>
            <a:r>
              <a:rPr lang="tr-TR" dirty="0" err="1"/>
              <a:t>played</a:t>
            </a:r>
            <a:r>
              <a:rPr lang="tr-TR" dirty="0"/>
              <a:t> a </a:t>
            </a:r>
            <a:r>
              <a:rPr lang="tr-TR" dirty="0" err="1"/>
              <a:t>major</a:t>
            </a:r>
            <a:r>
              <a:rPr lang="tr-TR" dirty="0"/>
              <a:t> role in </a:t>
            </a:r>
            <a:r>
              <a:rPr lang="tr-TR" dirty="0" err="1"/>
              <a:t>restricting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sphere</a:t>
            </a:r>
            <a:r>
              <a:rPr lang="tr-TR" dirty="0"/>
              <a:t> of </a:t>
            </a:r>
            <a:r>
              <a:rPr lang="tr-TR" dirty="0" err="1"/>
              <a:t>traditional</a:t>
            </a:r>
            <a:r>
              <a:rPr lang="tr-TR" dirty="0"/>
              <a:t> </a:t>
            </a:r>
            <a:r>
              <a:rPr lang="tr-TR" dirty="0" err="1"/>
              <a:t>classical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 smtClean="0"/>
              <a:t>.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form of </a:t>
            </a:r>
            <a:r>
              <a:rPr lang="tr-TR" dirty="0" err="1"/>
              <a:t>instrumental</a:t>
            </a:r>
            <a:r>
              <a:rPr lang="tr-TR" dirty="0"/>
              <a:t> </a:t>
            </a:r>
            <a:r>
              <a:rPr lang="tr-TR" dirty="0" err="1"/>
              <a:t>pieces</a:t>
            </a:r>
            <a:r>
              <a:rPr lang="tr-TR" dirty="0"/>
              <a:t> </a:t>
            </a:r>
            <a:r>
              <a:rPr lang="tr-TR" dirty="0" err="1"/>
              <a:t>employed</a:t>
            </a:r>
            <a:r>
              <a:rPr lang="tr-TR" dirty="0"/>
              <a:t> in </a:t>
            </a:r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; </a:t>
            </a:r>
          </a:p>
          <a:p>
            <a:r>
              <a:rPr lang="tr-TR" dirty="0" smtClean="0"/>
              <a:t> 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b="1" dirty="0"/>
              <a:t>Peşrev:</a:t>
            </a:r>
            <a:r>
              <a:rPr lang="tr-TR" dirty="0"/>
              <a:t>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composed</a:t>
            </a:r>
            <a:r>
              <a:rPr lang="tr-TR" dirty="0"/>
              <a:t> in </a:t>
            </a:r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rhythmic</a:t>
            </a:r>
            <a:r>
              <a:rPr lang="tr-TR" dirty="0"/>
              <a:t> </a:t>
            </a:r>
            <a:r>
              <a:rPr lang="tr-TR" dirty="0" err="1"/>
              <a:t>patterns</a:t>
            </a:r>
            <a:r>
              <a:rPr lang="tr-TR" dirty="0"/>
              <a:t>, </a:t>
            </a:r>
            <a:r>
              <a:rPr lang="tr-TR" dirty="0" err="1"/>
              <a:t>such</a:t>
            </a:r>
            <a:r>
              <a:rPr lang="tr-TR" dirty="0"/>
              <a:t> as ‘</a:t>
            </a:r>
            <a:r>
              <a:rPr lang="tr-TR" dirty="0" err="1"/>
              <a:t>Darb</a:t>
            </a:r>
            <a:r>
              <a:rPr lang="tr-TR" dirty="0"/>
              <a:t>-ı Fetih,’ ‘Sakil,’ ‘Muhammes’ </a:t>
            </a:r>
            <a:r>
              <a:rPr lang="tr-TR" dirty="0" err="1"/>
              <a:t>and</a:t>
            </a:r>
            <a:r>
              <a:rPr lang="tr-TR" dirty="0"/>
              <a:t> ‘</a:t>
            </a:r>
            <a:r>
              <a:rPr lang="tr-TR" dirty="0" err="1"/>
              <a:t>Devr</a:t>
            </a:r>
            <a:r>
              <a:rPr lang="tr-TR" dirty="0"/>
              <a:t>-i Kebir,’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sometimes</a:t>
            </a:r>
            <a:r>
              <a:rPr lang="tr-TR" dirty="0"/>
              <a:t> in </a:t>
            </a:r>
            <a:r>
              <a:rPr lang="tr-TR" dirty="0" err="1"/>
              <a:t>minor</a:t>
            </a:r>
            <a:r>
              <a:rPr lang="tr-TR" dirty="0"/>
              <a:t> </a:t>
            </a:r>
            <a:r>
              <a:rPr lang="tr-TR" dirty="0" err="1"/>
              <a:t>ones</a:t>
            </a:r>
            <a:r>
              <a:rPr lang="tr-TR" dirty="0"/>
              <a:t>, </a:t>
            </a:r>
            <a:r>
              <a:rPr lang="tr-TR" dirty="0" err="1"/>
              <a:t>such</a:t>
            </a:r>
            <a:r>
              <a:rPr lang="tr-TR" dirty="0"/>
              <a:t> as ‘Düyek.’ </a:t>
            </a:r>
            <a:r>
              <a:rPr lang="tr-TR" dirty="0" err="1"/>
              <a:t>It</a:t>
            </a:r>
            <a:r>
              <a:rPr lang="tr-TR" dirty="0"/>
              <a:t> is a saz </a:t>
            </a:r>
            <a:r>
              <a:rPr lang="tr-TR" dirty="0" err="1"/>
              <a:t>work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emerged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sections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‘Hane’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‘</a:t>
            </a:r>
            <a:r>
              <a:rPr lang="tr-TR" dirty="0" err="1"/>
              <a:t>Mulazime</a:t>
            </a:r>
            <a:r>
              <a:rPr lang="tr-TR" dirty="0"/>
              <a:t>’ </a:t>
            </a:r>
            <a:r>
              <a:rPr lang="tr-TR" dirty="0" err="1"/>
              <a:t>section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comes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is </a:t>
            </a:r>
            <a:r>
              <a:rPr lang="tr-TR" dirty="0" err="1"/>
              <a:t>repeated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little</a:t>
            </a:r>
            <a:r>
              <a:rPr lang="tr-TR" dirty="0"/>
              <a:t> </a:t>
            </a:r>
            <a:r>
              <a:rPr lang="tr-TR" dirty="0" err="1"/>
              <a:t>change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b="1" dirty="0"/>
              <a:t>Saz Semaisi: </a:t>
            </a:r>
            <a:r>
              <a:rPr lang="tr-TR" dirty="0" err="1"/>
              <a:t>Although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structure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peşrev, </a:t>
            </a:r>
            <a:r>
              <a:rPr lang="tr-TR" dirty="0" err="1"/>
              <a:t>the</a:t>
            </a:r>
            <a:r>
              <a:rPr lang="tr-TR" dirty="0"/>
              <a:t> saz </a:t>
            </a:r>
            <a:r>
              <a:rPr lang="tr-TR" dirty="0" err="1"/>
              <a:t>compositions</a:t>
            </a:r>
            <a:r>
              <a:rPr lang="tr-TR" dirty="0"/>
              <a:t> </a:t>
            </a:r>
            <a:r>
              <a:rPr lang="tr-TR" dirty="0" err="1"/>
              <a:t>falling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semai (</a:t>
            </a:r>
            <a:r>
              <a:rPr lang="tr-TR" dirty="0" err="1"/>
              <a:t>six</a:t>
            </a:r>
            <a:r>
              <a:rPr lang="tr-TR" dirty="0"/>
              <a:t>-time), ‘aksak semai’ (10-time) </a:t>
            </a:r>
            <a:r>
              <a:rPr lang="tr-TR" dirty="0" err="1"/>
              <a:t>and</a:t>
            </a:r>
            <a:r>
              <a:rPr lang="tr-TR" dirty="0"/>
              <a:t> yürük semai (</a:t>
            </a:r>
            <a:r>
              <a:rPr lang="tr-TR" dirty="0" err="1"/>
              <a:t>six</a:t>
            </a:r>
            <a:r>
              <a:rPr lang="tr-TR" dirty="0"/>
              <a:t>-time) </a:t>
            </a:r>
            <a:r>
              <a:rPr lang="tr-TR" dirty="0" err="1"/>
              <a:t>categories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as ‘Saz Semaisi.’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come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fasıl, </a:t>
            </a:r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yürük semai.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b="1" dirty="0"/>
              <a:t>Taksim:</a:t>
            </a:r>
            <a:r>
              <a:rPr lang="tr-TR" dirty="0"/>
              <a:t> </a:t>
            </a:r>
            <a:r>
              <a:rPr lang="tr-TR" dirty="0" err="1"/>
              <a:t>Intended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introduce</a:t>
            </a:r>
            <a:r>
              <a:rPr lang="tr-TR" dirty="0"/>
              <a:t>, </a:t>
            </a:r>
            <a:r>
              <a:rPr lang="tr-TR" dirty="0" err="1"/>
              <a:t>prepare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way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warm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makam,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played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instrument</a:t>
            </a:r>
            <a:r>
              <a:rPr lang="tr-TR" dirty="0"/>
              <a:t>,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makam, yet not </a:t>
            </a:r>
            <a:r>
              <a:rPr lang="tr-TR" dirty="0" err="1"/>
              <a:t>linked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rhythmic</a:t>
            </a:r>
            <a:r>
              <a:rPr lang="tr-TR" dirty="0"/>
              <a:t> </a:t>
            </a:r>
            <a:r>
              <a:rPr lang="tr-TR" dirty="0" err="1"/>
              <a:t>pattern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either</a:t>
            </a:r>
            <a:r>
              <a:rPr lang="tr-TR" dirty="0"/>
              <a:t> </a:t>
            </a:r>
            <a:r>
              <a:rPr lang="tr-TR" dirty="0" err="1"/>
              <a:t>free</a:t>
            </a:r>
            <a:r>
              <a:rPr lang="tr-TR" dirty="0"/>
              <a:t>-form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improvised</a:t>
            </a:r>
            <a:r>
              <a:rPr lang="tr-TR" dirty="0"/>
              <a:t>. </a:t>
            </a:r>
          </a:p>
          <a:p>
            <a:pPr lvl="0"/>
            <a:r>
              <a:rPr lang="tr-TR" b="1" dirty="0"/>
              <a:t>Oyun Havası: </a:t>
            </a:r>
            <a:r>
              <a:rPr lang="tr-TR" dirty="0" err="1"/>
              <a:t>Instrumental</a:t>
            </a:r>
            <a:r>
              <a:rPr lang="tr-TR" dirty="0"/>
              <a:t> </a:t>
            </a:r>
            <a:r>
              <a:rPr lang="tr-TR" dirty="0" err="1"/>
              <a:t>pieces</a:t>
            </a:r>
            <a:r>
              <a:rPr lang="tr-TR" dirty="0"/>
              <a:t> </a:t>
            </a:r>
            <a:r>
              <a:rPr lang="tr-TR" dirty="0" err="1"/>
              <a:t>composed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dancing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b="1" dirty="0"/>
              <a:t>Usul: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15-time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as ‘Küçük Usul’ (</a:t>
            </a:r>
            <a:r>
              <a:rPr lang="tr-TR" dirty="0" err="1"/>
              <a:t>minor</a:t>
            </a:r>
            <a:r>
              <a:rPr lang="tr-TR" dirty="0"/>
              <a:t> </a:t>
            </a:r>
            <a:r>
              <a:rPr lang="tr-TR" dirty="0" err="1"/>
              <a:t>pattern</a:t>
            </a:r>
            <a:r>
              <a:rPr lang="tr-TR" dirty="0"/>
              <a:t>),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15-time as ‘Büyük Usul’ (</a:t>
            </a:r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pattern</a:t>
            </a:r>
            <a:r>
              <a:rPr lang="tr-TR" dirty="0"/>
              <a:t>).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employed</a:t>
            </a:r>
            <a:r>
              <a:rPr lang="tr-TR" dirty="0"/>
              <a:t> </a:t>
            </a:r>
            <a:r>
              <a:rPr lang="tr-TR" dirty="0" err="1"/>
              <a:t>together</a:t>
            </a:r>
            <a:r>
              <a:rPr lang="tr-TR" dirty="0"/>
              <a:t>,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known</a:t>
            </a:r>
            <a:r>
              <a:rPr lang="tr-TR" dirty="0"/>
              <a:t> as ‘</a:t>
            </a:r>
            <a:r>
              <a:rPr lang="tr-TR" dirty="0" err="1"/>
              <a:t>Darbeyn</a:t>
            </a:r>
            <a:r>
              <a:rPr lang="tr-TR" dirty="0"/>
              <a:t>.’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strings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usul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another</a:t>
            </a:r>
            <a:r>
              <a:rPr lang="tr-TR" dirty="0"/>
              <a:t>.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consists</a:t>
            </a:r>
            <a:r>
              <a:rPr lang="tr-TR" dirty="0"/>
              <a:t> of </a:t>
            </a:r>
            <a:r>
              <a:rPr lang="tr-TR" dirty="0" err="1"/>
              <a:t>five</a:t>
            </a:r>
            <a:r>
              <a:rPr lang="tr-TR" dirty="0"/>
              <a:t> usul, </a:t>
            </a:r>
            <a:r>
              <a:rPr lang="tr-TR" dirty="0" err="1"/>
              <a:t>either</a:t>
            </a:r>
            <a:r>
              <a:rPr lang="tr-TR" dirty="0"/>
              <a:t> 60 </a:t>
            </a:r>
            <a:r>
              <a:rPr lang="tr-TR" dirty="0" err="1"/>
              <a:t>or</a:t>
            </a:r>
            <a:r>
              <a:rPr lang="tr-TR" dirty="0"/>
              <a:t> 120-time, </a:t>
            </a:r>
            <a:r>
              <a:rPr lang="tr-TR" dirty="0" err="1"/>
              <a:t>depending</a:t>
            </a:r>
            <a:r>
              <a:rPr lang="tr-TR" dirty="0"/>
              <a:t> on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view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adopts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known</a:t>
            </a:r>
            <a:r>
              <a:rPr lang="tr-TR" dirty="0"/>
              <a:t> as ‘</a:t>
            </a:r>
            <a:r>
              <a:rPr lang="tr-TR" dirty="0" err="1"/>
              <a:t>Zencir</a:t>
            </a:r>
            <a:r>
              <a:rPr lang="tr-TR" dirty="0"/>
              <a:t>.’ </a:t>
            </a:r>
            <a:r>
              <a:rPr lang="tr-TR" dirty="0" err="1" smtClean="0"/>
              <a:t>Kücük</a:t>
            </a:r>
            <a:r>
              <a:rPr lang="tr-TR" dirty="0" smtClean="0"/>
              <a:t> usul in </a:t>
            </a:r>
            <a:r>
              <a:rPr lang="tr-TR" dirty="0"/>
              <a:t>5, 7, 9-time </a:t>
            </a:r>
            <a:r>
              <a:rPr lang="tr-TR" dirty="0" err="1"/>
              <a:t>etc</a:t>
            </a:r>
            <a:r>
              <a:rPr lang="tr-TR" dirty="0"/>
              <a:t>. </a:t>
            </a:r>
            <a:r>
              <a:rPr lang="tr-TR" dirty="0" err="1"/>
              <a:t>or</a:t>
            </a:r>
            <a:r>
              <a:rPr lang="tr-TR" dirty="0"/>
              <a:t> 10-time </a:t>
            </a:r>
            <a:r>
              <a:rPr lang="tr-TR" dirty="0" err="1"/>
              <a:t>works</a:t>
            </a:r>
            <a:r>
              <a:rPr lang="tr-TR" dirty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</a:t>
            </a:r>
            <a:r>
              <a:rPr lang="tr-TR" dirty="0"/>
              <a:t>as </a:t>
            </a:r>
            <a:r>
              <a:rPr lang="tr-TR" dirty="0" err="1"/>
              <a:t>the</a:t>
            </a:r>
            <a:r>
              <a:rPr lang="tr-TR" dirty="0"/>
              <a:t> aksak semai,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as ‘Aksak Usul.’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true</a:t>
            </a:r>
            <a:r>
              <a:rPr lang="tr-TR" dirty="0"/>
              <a:t> </a:t>
            </a:r>
            <a:r>
              <a:rPr lang="tr-TR" dirty="0" err="1"/>
              <a:t>times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bear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name ‘aksak’ </a:t>
            </a:r>
            <a:r>
              <a:rPr lang="tr-TR" dirty="0" err="1"/>
              <a:t>are</a:t>
            </a:r>
            <a:r>
              <a:rPr lang="tr-TR" dirty="0"/>
              <a:t> usul in 2+2+2+3 form.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err="1"/>
              <a:t>Janissary</a:t>
            </a:r>
            <a:r>
              <a:rPr lang="tr-TR" b="1" u="sng" dirty="0"/>
              <a:t> (mehter) </a:t>
            </a:r>
            <a:r>
              <a:rPr lang="tr-TR" b="1" u="sng" dirty="0" err="1"/>
              <a:t>music</a:t>
            </a:r>
            <a:r>
              <a:rPr lang="tr-TR" b="1" u="sng" dirty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tradition</a:t>
            </a:r>
            <a:r>
              <a:rPr lang="tr-TR" dirty="0"/>
              <a:t>, </a:t>
            </a:r>
            <a:r>
              <a:rPr lang="tr-TR" dirty="0" err="1"/>
              <a:t>janissary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is a </a:t>
            </a:r>
            <a:r>
              <a:rPr lang="tr-TR" dirty="0" err="1"/>
              <a:t>sign</a:t>
            </a:r>
            <a:r>
              <a:rPr lang="tr-TR" dirty="0"/>
              <a:t> of </a:t>
            </a:r>
            <a:r>
              <a:rPr lang="tr-TR" dirty="0" err="1"/>
              <a:t>majesty</a:t>
            </a:r>
            <a:r>
              <a:rPr lang="tr-TR" dirty="0"/>
              <a:t>, </a:t>
            </a:r>
            <a:r>
              <a:rPr lang="tr-TR" dirty="0" err="1"/>
              <a:t>splendour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might</a:t>
            </a:r>
            <a:r>
              <a:rPr lang="tr-TR" dirty="0"/>
              <a:t>, </a:t>
            </a:r>
            <a:r>
              <a:rPr lang="tr-TR" dirty="0" err="1"/>
              <a:t>rather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a </a:t>
            </a:r>
            <a:r>
              <a:rPr lang="tr-TR" dirty="0" err="1"/>
              <a:t>vehicle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merriment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majestic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sacred</a:t>
            </a:r>
            <a:r>
              <a:rPr lang="tr-TR" dirty="0"/>
              <a:t> </a:t>
            </a:r>
            <a:r>
              <a:rPr lang="tr-TR" dirty="0" err="1"/>
              <a:t>nature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reflected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banging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drum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unity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greatness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particularly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concepts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view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nation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belief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tradition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found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</a:t>
            </a:r>
            <a:r>
              <a:rPr lang="tr-TR" dirty="0"/>
              <a:t>-</a:t>
            </a:r>
            <a:r>
              <a:rPr lang="tr-TR" dirty="0" err="1"/>
              <a:t>Islamic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states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those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Seljuks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Ottomans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little</a:t>
            </a:r>
            <a:r>
              <a:rPr lang="tr-TR" dirty="0"/>
              <a:t> has since </a:t>
            </a:r>
            <a:r>
              <a:rPr lang="tr-TR" dirty="0" err="1"/>
              <a:t>changed</a:t>
            </a:r>
            <a:r>
              <a:rPr 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248472"/>
          </a:xfrm>
        </p:spPr>
        <p:txBody>
          <a:bodyPr>
            <a:normAutofit/>
          </a:bodyPr>
          <a:lstStyle/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three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symbols</a:t>
            </a:r>
            <a:r>
              <a:rPr lang="tr-TR" dirty="0"/>
              <a:t> in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framework</a:t>
            </a:r>
            <a:r>
              <a:rPr lang="tr-TR" dirty="0"/>
              <a:t>: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/>
              <a:t>‘Otak’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pavilion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tent</a:t>
            </a:r>
            <a:r>
              <a:rPr lang="tr-TR" dirty="0"/>
              <a:t> </a:t>
            </a:r>
            <a:r>
              <a:rPr lang="tr-TR" dirty="0" err="1"/>
              <a:t>housing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ruler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commander</a:t>
            </a:r>
            <a:r>
              <a:rPr lang="tr-TR" dirty="0"/>
              <a:t> in </a:t>
            </a:r>
            <a:r>
              <a:rPr lang="tr-TR" dirty="0" err="1"/>
              <a:t>chief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emerges</a:t>
            </a:r>
            <a:r>
              <a:rPr lang="tr-TR" dirty="0"/>
              <a:t> as a </a:t>
            </a:r>
            <a:r>
              <a:rPr lang="tr-TR" dirty="0" err="1"/>
              <a:t>symbol</a:t>
            </a:r>
            <a:r>
              <a:rPr lang="tr-TR" dirty="0"/>
              <a:t> of </a:t>
            </a:r>
            <a:r>
              <a:rPr lang="tr-TR" dirty="0" err="1"/>
              <a:t>war</a:t>
            </a:r>
            <a:r>
              <a:rPr lang="tr-TR" dirty="0"/>
              <a:t>, since it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erected</a:t>
            </a:r>
            <a:r>
              <a:rPr lang="tr-TR" dirty="0"/>
              <a:t> in </a:t>
            </a:r>
            <a:r>
              <a:rPr lang="tr-TR" dirty="0" err="1"/>
              <a:t>times</a:t>
            </a:r>
            <a:r>
              <a:rPr lang="tr-TR" dirty="0"/>
              <a:t> of </a:t>
            </a:r>
            <a:r>
              <a:rPr lang="tr-TR" dirty="0" err="1"/>
              <a:t>conflict</a:t>
            </a:r>
            <a:r>
              <a:rPr lang="tr-TR" dirty="0"/>
              <a:t>.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Ruler’s</a:t>
            </a:r>
            <a:r>
              <a:rPr lang="tr-TR" dirty="0"/>
              <a:t> </a:t>
            </a:r>
            <a:r>
              <a:rPr lang="tr-TR" dirty="0" err="1"/>
              <a:t>Drum</a:t>
            </a:r>
            <a:r>
              <a:rPr lang="tr-TR" dirty="0"/>
              <a:t> (Kös) –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drum</a:t>
            </a:r>
            <a:r>
              <a:rPr lang="tr-TR" dirty="0"/>
              <a:t> </a:t>
            </a:r>
            <a:r>
              <a:rPr lang="tr-TR" dirty="0" err="1"/>
              <a:t>stood</a:t>
            </a:r>
            <a:r>
              <a:rPr lang="tr-TR" dirty="0"/>
              <a:t> in </a:t>
            </a:r>
            <a:r>
              <a:rPr lang="tr-TR" dirty="0" err="1"/>
              <a:t>front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ruler’s</a:t>
            </a:r>
            <a:r>
              <a:rPr lang="tr-TR" dirty="0"/>
              <a:t> </a:t>
            </a:r>
            <a:r>
              <a:rPr lang="tr-TR" dirty="0" err="1"/>
              <a:t>tent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belonged</a:t>
            </a:r>
            <a:r>
              <a:rPr lang="tr-TR" dirty="0"/>
              <a:t> </a:t>
            </a:r>
            <a:r>
              <a:rPr lang="tr-TR" dirty="0" err="1"/>
              <a:t>solely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him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ruler’s</a:t>
            </a:r>
            <a:r>
              <a:rPr lang="tr-TR" dirty="0"/>
              <a:t> </a:t>
            </a:r>
            <a:r>
              <a:rPr lang="tr-TR" dirty="0" err="1"/>
              <a:t>Janissary</a:t>
            </a:r>
            <a:r>
              <a:rPr lang="tr-TR" dirty="0"/>
              <a:t> </a:t>
            </a:r>
            <a:r>
              <a:rPr lang="tr-TR" dirty="0" err="1"/>
              <a:t>Band</a:t>
            </a:r>
            <a:r>
              <a:rPr lang="tr-TR" dirty="0"/>
              <a:t> (Mehter) </a:t>
            </a:r>
            <a:r>
              <a:rPr lang="tr-TR" dirty="0" err="1"/>
              <a:t>play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tent</a:t>
            </a:r>
            <a:r>
              <a:rPr lang="tr-TR" dirty="0"/>
              <a:t> in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instil</a:t>
            </a:r>
            <a:r>
              <a:rPr lang="tr-TR" dirty="0"/>
              <a:t> </a:t>
            </a:r>
            <a:r>
              <a:rPr lang="tr-TR" dirty="0" err="1"/>
              <a:t>courage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troops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Halil Cokyurekli - Baglama Aci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075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band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inseparable</a:t>
            </a:r>
            <a:r>
              <a:rPr lang="tr-TR" dirty="0"/>
              <a:t> </a:t>
            </a:r>
            <a:r>
              <a:rPr lang="tr-TR" dirty="0" err="1"/>
              <a:t>components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beat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mehter </a:t>
            </a:r>
            <a:r>
              <a:rPr lang="tr-TR" dirty="0" err="1"/>
              <a:t>accompanied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leaving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steps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war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Central</a:t>
            </a:r>
            <a:r>
              <a:rPr lang="tr-TR" dirty="0"/>
              <a:t> </a:t>
            </a:r>
            <a:r>
              <a:rPr lang="tr-TR" dirty="0" err="1"/>
              <a:t>Asian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tradition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banging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big</a:t>
            </a:r>
            <a:r>
              <a:rPr lang="tr-TR" dirty="0"/>
              <a:t> </a:t>
            </a:r>
            <a:r>
              <a:rPr lang="tr-TR" dirty="0" err="1"/>
              <a:t>drum</a:t>
            </a:r>
            <a:r>
              <a:rPr lang="tr-TR" dirty="0"/>
              <a:t> in </a:t>
            </a:r>
            <a:r>
              <a:rPr lang="tr-TR" dirty="0" err="1"/>
              <a:t>front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ruler’s</a:t>
            </a:r>
            <a:r>
              <a:rPr lang="tr-TR" dirty="0"/>
              <a:t> </a:t>
            </a:r>
            <a:r>
              <a:rPr lang="tr-TR" dirty="0" err="1"/>
              <a:t>pavilion</a:t>
            </a:r>
            <a:r>
              <a:rPr lang="tr-TR" dirty="0"/>
              <a:t> on </a:t>
            </a:r>
            <a:r>
              <a:rPr lang="tr-TR" dirty="0" err="1"/>
              <a:t>certain</a:t>
            </a:r>
            <a:r>
              <a:rPr lang="tr-TR" dirty="0"/>
              <a:t> </a:t>
            </a:r>
            <a:r>
              <a:rPr lang="tr-TR" dirty="0" err="1"/>
              <a:t>specified</a:t>
            </a:r>
            <a:r>
              <a:rPr lang="tr-TR" dirty="0"/>
              <a:t> </a:t>
            </a:r>
            <a:r>
              <a:rPr lang="tr-TR" dirty="0" err="1"/>
              <a:t>days</a:t>
            </a:r>
            <a:r>
              <a:rPr lang="tr-TR" dirty="0"/>
              <a:t> in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demonstrate</a:t>
            </a:r>
            <a:r>
              <a:rPr lang="tr-TR" dirty="0"/>
              <a:t> his </a:t>
            </a:r>
            <a:r>
              <a:rPr lang="tr-TR" dirty="0" err="1"/>
              <a:t>power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as ‘</a:t>
            </a:r>
            <a:r>
              <a:rPr lang="tr-TR" dirty="0" err="1"/>
              <a:t>beating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nevbet.’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regarded</a:t>
            </a:r>
            <a:r>
              <a:rPr lang="tr-TR" dirty="0"/>
              <a:t> as a </a:t>
            </a:r>
            <a:r>
              <a:rPr lang="tr-TR" dirty="0" err="1"/>
              <a:t>means</a:t>
            </a:r>
            <a:r>
              <a:rPr lang="tr-TR" dirty="0"/>
              <a:t> of </a:t>
            </a:r>
            <a:r>
              <a:rPr lang="tr-TR" dirty="0" err="1"/>
              <a:t>demonstrating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ruler’s</a:t>
            </a:r>
            <a:r>
              <a:rPr lang="tr-TR" dirty="0"/>
              <a:t> </a:t>
            </a:r>
            <a:r>
              <a:rPr lang="tr-TR" dirty="0" err="1"/>
              <a:t>might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friend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foe</a:t>
            </a:r>
            <a:r>
              <a:rPr lang="tr-TR" dirty="0"/>
              <a:t> </a:t>
            </a:r>
            <a:r>
              <a:rPr lang="tr-TR" dirty="0" err="1"/>
              <a:t>alike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particularly</a:t>
            </a:r>
            <a:r>
              <a:rPr lang="tr-TR" dirty="0"/>
              <a:t> </a:t>
            </a:r>
            <a:r>
              <a:rPr lang="tr-TR" dirty="0" err="1"/>
              <a:t>intended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strike</a:t>
            </a:r>
            <a:r>
              <a:rPr lang="tr-TR" dirty="0"/>
              <a:t> </a:t>
            </a:r>
            <a:r>
              <a:rPr lang="tr-TR" dirty="0" err="1"/>
              <a:t>fear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hearts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enemy</a:t>
            </a:r>
            <a:r>
              <a:rPr 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Göksel Baktagir  - Ud Taksi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9655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The</a:t>
            </a:r>
            <a:r>
              <a:rPr lang="tr-TR" dirty="0"/>
              <a:t> mehter </a:t>
            </a:r>
            <a:r>
              <a:rPr lang="tr-TR" dirty="0" err="1"/>
              <a:t>was</a:t>
            </a:r>
            <a:r>
              <a:rPr lang="tr-TR" dirty="0"/>
              <a:t> no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sacred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Ottomans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.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representing</a:t>
            </a:r>
            <a:r>
              <a:rPr lang="tr-TR" dirty="0"/>
              <a:t> </a:t>
            </a:r>
            <a:r>
              <a:rPr lang="tr-TR" dirty="0" err="1"/>
              <a:t>independence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existence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mehter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encouraged</a:t>
            </a:r>
            <a:r>
              <a:rPr lang="tr-TR" dirty="0"/>
              <a:t> </a:t>
            </a:r>
            <a:r>
              <a:rPr lang="tr-TR" dirty="0" err="1"/>
              <a:t>martial</a:t>
            </a:r>
            <a:r>
              <a:rPr lang="tr-TR" dirty="0"/>
              <a:t> </a:t>
            </a:r>
            <a:r>
              <a:rPr lang="tr-TR" dirty="0" err="1"/>
              <a:t>feelings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uplifting</a:t>
            </a:r>
            <a:r>
              <a:rPr lang="tr-TR" dirty="0"/>
              <a:t> </a:t>
            </a:r>
            <a:r>
              <a:rPr lang="tr-TR" dirty="0" err="1"/>
              <a:t>airs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battles</a:t>
            </a:r>
            <a:r>
              <a:rPr lang="tr-TR" dirty="0"/>
              <a:t>, </a:t>
            </a:r>
            <a:r>
              <a:rPr lang="tr-TR" dirty="0" err="1"/>
              <a:t>sieges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naval</a:t>
            </a:r>
            <a:r>
              <a:rPr lang="tr-TR" dirty="0"/>
              <a:t> </a:t>
            </a:r>
            <a:r>
              <a:rPr lang="tr-TR" dirty="0" err="1"/>
              <a:t>engagements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would</a:t>
            </a:r>
            <a:r>
              <a:rPr lang="tr-TR" dirty="0"/>
              <a:t> not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raise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morale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troops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fill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enthusiasm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fray</a:t>
            </a:r>
            <a:r>
              <a:rPr lang="tr-TR" dirty="0"/>
              <a:t>, but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instill</a:t>
            </a:r>
            <a:r>
              <a:rPr lang="tr-TR" dirty="0"/>
              <a:t> a </a:t>
            </a:r>
            <a:r>
              <a:rPr lang="tr-TR" dirty="0" err="1"/>
              <a:t>feeling</a:t>
            </a:r>
            <a:r>
              <a:rPr lang="tr-TR" dirty="0"/>
              <a:t> of </a:t>
            </a:r>
            <a:r>
              <a:rPr lang="tr-TR" dirty="0" err="1"/>
              <a:t>terror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defeatism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foe</a:t>
            </a:r>
            <a:r>
              <a:rPr lang="tr-TR" dirty="0"/>
              <a:t>.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battles</a:t>
            </a:r>
            <a:r>
              <a:rPr lang="tr-TR" dirty="0"/>
              <a:t>, </a:t>
            </a:r>
            <a:r>
              <a:rPr lang="tr-TR" dirty="0" err="1"/>
              <a:t>just</a:t>
            </a:r>
            <a:r>
              <a:rPr lang="tr-TR" dirty="0"/>
              <a:t> a </a:t>
            </a:r>
            <a:r>
              <a:rPr lang="tr-TR" dirty="0" err="1"/>
              <a:t>single</a:t>
            </a:r>
            <a:r>
              <a:rPr lang="tr-TR" dirty="0"/>
              <a:t> ‘kös’ </a:t>
            </a:r>
            <a:r>
              <a:rPr lang="tr-TR" dirty="0" err="1"/>
              <a:t>formed</a:t>
            </a:r>
            <a:r>
              <a:rPr lang="tr-TR" dirty="0"/>
              <a:t> a mehter of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own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drum</a:t>
            </a:r>
            <a:r>
              <a:rPr lang="tr-TR" dirty="0"/>
              <a:t> </a:t>
            </a:r>
            <a:r>
              <a:rPr lang="tr-TR" dirty="0" err="1"/>
              <a:t>would</a:t>
            </a:r>
            <a:r>
              <a:rPr lang="tr-TR" dirty="0"/>
              <a:t> </a:t>
            </a:r>
            <a:r>
              <a:rPr lang="tr-TR" dirty="0" err="1"/>
              <a:t>signal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attack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halt. </a:t>
            </a:r>
            <a:r>
              <a:rPr lang="tr-TR" dirty="0" err="1"/>
              <a:t>The</a:t>
            </a:r>
            <a:r>
              <a:rPr lang="tr-TR" dirty="0"/>
              <a:t> mehter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composed</a:t>
            </a:r>
            <a:r>
              <a:rPr lang="tr-TR" dirty="0"/>
              <a:t> of </a:t>
            </a:r>
            <a:r>
              <a:rPr lang="tr-TR" dirty="0" err="1"/>
              <a:t>drums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pipes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would</a:t>
            </a:r>
            <a:r>
              <a:rPr lang="tr-TR" dirty="0"/>
              <a:t> </a:t>
            </a:r>
            <a:r>
              <a:rPr lang="tr-TR" dirty="0" err="1"/>
              <a:t>lead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army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war</a:t>
            </a:r>
            <a:r>
              <a:rPr lang="tr-T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plundering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mehter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regarded</a:t>
            </a:r>
            <a:r>
              <a:rPr lang="tr-TR" dirty="0"/>
              <a:t> as a </a:t>
            </a:r>
            <a:r>
              <a:rPr lang="tr-TR" dirty="0" err="1"/>
              <a:t>sign</a:t>
            </a:r>
            <a:r>
              <a:rPr lang="tr-TR" dirty="0"/>
              <a:t> of </a:t>
            </a:r>
            <a:r>
              <a:rPr lang="tr-TR" dirty="0" err="1"/>
              <a:t>military</a:t>
            </a:r>
            <a:r>
              <a:rPr lang="tr-TR" dirty="0"/>
              <a:t> </a:t>
            </a:r>
            <a:r>
              <a:rPr lang="tr-TR" dirty="0" err="1"/>
              <a:t>defeat</a:t>
            </a:r>
            <a:r>
              <a:rPr lang="tr-TR" dirty="0"/>
              <a:t>.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meant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even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terrible</a:t>
            </a:r>
            <a:r>
              <a:rPr lang="tr-TR" dirty="0"/>
              <a:t> </a:t>
            </a:r>
            <a:r>
              <a:rPr lang="tr-TR" dirty="0" err="1"/>
              <a:t>conflicts</a:t>
            </a:r>
            <a:r>
              <a:rPr lang="tr-TR" dirty="0"/>
              <a:t> </a:t>
            </a:r>
            <a:r>
              <a:rPr lang="tr-TR" dirty="0" err="1"/>
              <a:t>took</a:t>
            </a:r>
            <a:r>
              <a:rPr lang="tr-TR" dirty="0"/>
              <a:t> </a:t>
            </a:r>
            <a:r>
              <a:rPr lang="tr-TR" dirty="0" err="1"/>
              <a:t>place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framework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mehter.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being</a:t>
            </a:r>
            <a:r>
              <a:rPr lang="tr-TR" dirty="0"/>
              <a:t> a </a:t>
            </a:r>
            <a:r>
              <a:rPr lang="tr-TR" dirty="0" err="1"/>
              <a:t>military</a:t>
            </a:r>
            <a:r>
              <a:rPr lang="tr-TR" dirty="0"/>
              <a:t> </a:t>
            </a:r>
            <a:r>
              <a:rPr lang="tr-TR" dirty="0" err="1"/>
              <a:t>band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times</a:t>
            </a:r>
            <a:r>
              <a:rPr lang="tr-TR" dirty="0"/>
              <a:t> of </a:t>
            </a:r>
            <a:r>
              <a:rPr lang="tr-TR" dirty="0" err="1"/>
              <a:t>war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mehter’s</a:t>
            </a:r>
            <a:r>
              <a:rPr lang="tr-TR" dirty="0"/>
              <a:t> </a:t>
            </a:r>
            <a:r>
              <a:rPr lang="tr-TR" dirty="0" err="1"/>
              <a:t>musical</a:t>
            </a:r>
            <a:r>
              <a:rPr lang="tr-TR" dirty="0"/>
              <a:t> </a:t>
            </a:r>
            <a:r>
              <a:rPr lang="tr-TR" dirty="0" err="1"/>
              <a:t>aspect</a:t>
            </a:r>
            <a:r>
              <a:rPr lang="tr-TR" dirty="0"/>
              <a:t> </a:t>
            </a:r>
            <a:r>
              <a:rPr lang="tr-TR" dirty="0" err="1"/>
              <a:t>came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fore</a:t>
            </a:r>
            <a:r>
              <a:rPr lang="tr-TR" dirty="0"/>
              <a:t> in </a:t>
            </a:r>
            <a:r>
              <a:rPr lang="tr-TR" dirty="0" err="1"/>
              <a:t>times</a:t>
            </a:r>
            <a:r>
              <a:rPr lang="tr-TR" dirty="0"/>
              <a:t> of </a:t>
            </a:r>
            <a:r>
              <a:rPr lang="tr-TR" dirty="0" err="1"/>
              <a:t>peace</a:t>
            </a:r>
            <a:r>
              <a:rPr lang="tr-TR" dirty="0"/>
              <a:t>.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peace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mehter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sign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ruler’s</a:t>
            </a:r>
            <a:r>
              <a:rPr lang="tr-TR" dirty="0"/>
              <a:t> </a:t>
            </a:r>
            <a:r>
              <a:rPr lang="tr-TR" dirty="0" err="1"/>
              <a:t>sultanate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continued</a:t>
            </a:r>
            <a:r>
              <a:rPr lang="tr-TR" dirty="0"/>
              <a:t> </a:t>
            </a:r>
            <a:r>
              <a:rPr lang="tr-TR" dirty="0" err="1"/>
              <a:t>existence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. </a:t>
            </a:r>
            <a:r>
              <a:rPr lang="tr-TR" dirty="0" err="1"/>
              <a:t>Drums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mehter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served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purpose</a:t>
            </a:r>
            <a:r>
              <a:rPr lang="tr-TR" dirty="0"/>
              <a:t> of </a:t>
            </a:r>
            <a:r>
              <a:rPr lang="tr-TR" dirty="0" err="1"/>
              <a:t>spreading</a:t>
            </a:r>
            <a:r>
              <a:rPr lang="tr-TR" dirty="0"/>
              <a:t> </a:t>
            </a:r>
            <a:r>
              <a:rPr lang="tr-TR" dirty="0" err="1"/>
              <a:t>news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announcements</a:t>
            </a:r>
            <a:r>
              <a:rPr lang="tr-TR" dirty="0"/>
              <a:t> on </a:t>
            </a:r>
            <a:r>
              <a:rPr lang="tr-TR" dirty="0" err="1"/>
              <a:t>behalf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state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7467600" cy="4525963"/>
          </a:xfrm>
        </p:spPr>
        <p:txBody>
          <a:bodyPr>
            <a:normAutofit fontScale="925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Ottoman</a:t>
            </a:r>
            <a:r>
              <a:rPr lang="tr-TR" dirty="0"/>
              <a:t> mehter </a:t>
            </a:r>
            <a:r>
              <a:rPr lang="tr-TR" dirty="0" err="1"/>
              <a:t>contained</a:t>
            </a:r>
            <a:r>
              <a:rPr lang="tr-TR" dirty="0"/>
              <a:t> </a:t>
            </a:r>
            <a:r>
              <a:rPr lang="tr-TR" dirty="0" err="1"/>
              <a:t>wind</a:t>
            </a:r>
            <a:r>
              <a:rPr lang="tr-TR" dirty="0"/>
              <a:t> </a:t>
            </a:r>
            <a:r>
              <a:rPr lang="tr-TR" dirty="0" err="1"/>
              <a:t>instruments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zurna (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oboe</a:t>
            </a:r>
            <a:r>
              <a:rPr lang="tr-TR" dirty="0"/>
              <a:t>), </a:t>
            </a:r>
            <a:r>
              <a:rPr lang="tr-TR" dirty="0" err="1"/>
              <a:t>the</a:t>
            </a:r>
            <a:r>
              <a:rPr lang="tr-TR" dirty="0"/>
              <a:t> boru (</a:t>
            </a:r>
            <a:r>
              <a:rPr lang="tr-TR" dirty="0" err="1"/>
              <a:t>bugle</a:t>
            </a:r>
            <a:r>
              <a:rPr lang="tr-TR" dirty="0"/>
              <a:t>),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kurrenay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mehter </a:t>
            </a:r>
            <a:r>
              <a:rPr lang="tr-TR" dirty="0" err="1"/>
              <a:t>whistle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contained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</a:t>
            </a:r>
            <a:r>
              <a:rPr lang="tr-TR" dirty="0" err="1"/>
              <a:t>percussion</a:t>
            </a:r>
            <a:r>
              <a:rPr lang="tr-TR" dirty="0"/>
              <a:t> </a:t>
            </a:r>
            <a:r>
              <a:rPr lang="tr-TR" dirty="0" err="1"/>
              <a:t>instruments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kös,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drum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nakkare (a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kettledrum</a:t>
            </a:r>
            <a:r>
              <a:rPr lang="tr-TR" dirty="0"/>
              <a:t>), </a:t>
            </a:r>
            <a:r>
              <a:rPr lang="tr-TR" dirty="0" err="1"/>
              <a:t>the</a:t>
            </a:r>
            <a:r>
              <a:rPr lang="tr-TR" dirty="0"/>
              <a:t> zil (</a:t>
            </a:r>
            <a:r>
              <a:rPr lang="tr-TR" dirty="0" err="1"/>
              <a:t>cymbals</a:t>
            </a:r>
            <a:r>
              <a:rPr lang="tr-TR" dirty="0"/>
              <a:t>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çevgan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instruments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kept</a:t>
            </a:r>
            <a:r>
              <a:rPr lang="tr-TR" dirty="0"/>
              <a:t> </a:t>
            </a:r>
            <a:r>
              <a:rPr lang="tr-TR" dirty="0" err="1"/>
              <a:t>equal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determined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total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instruments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.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largest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mehter,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Sultan’s</a:t>
            </a:r>
            <a:r>
              <a:rPr lang="tr-TR" dirty="0"/>
              <a:t> Mehter </a:t>
            </a:r>
            <a:r>
              <a:rPr lang="tr-TR" dirty="0" err="1"/>
              <a:t>or</a:t>
            </a:r>
            <a:r>
              <a:rPr lang="tr-TR" dirty="0"/>
              <a:t> ‘</a:t>
            </a:r>
            <a:r>
              <a:rPr lang="tr-TR" dirty="0" err="1"/>
              <a:t>Tabl</a:t>
            </a:r>
            <a:r>
              <a:rPr lang="tr-TR" dirty="0"/>
              <a:t> ü alem-i hassa,’ </a:t>
            </a:r>
            <a:r>
              <a:rPr lang="tr-TR" dirty="0" err="1"/>
              <a:t>consisted</a:t>
            </a:r>
            <a:r>
              <a:rPr lang="tr-TR" dirty="0"/>
              <a:t> of nine of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instrument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later</a:t>
            </a:r>
            <a:r>
              <a:rPr lang="tr-TR" dirty="0"/>
              <a:t> </a:t>
            </a:r>
            <a:r>
              <a:rPr lang="tr-TR" dirty="0" err="1"/>
              <a:t>periods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instruments</a:t>
            </a:r>
            <a:r>
              <a:rPr lang="tr-TR" dirty="0"/>
              <a:t> </a:t>
            </a:r>
            <a:r>
              <a:rPr lang="tr-TR" dirty="0" err="1"/>
              <a:t>could</a:t>
            </a:r>
            <a:r>
              <a:rPr lang="tr-TR" dirty="0"/>
              <a:t> be as </a:t>
            </a:r>
            <a:r>
              <a:rPr lang="tr-TR" dirty="0" err="1"/>
              <a:t>high</a:t>
            </a:r>
            <a:r>
              <a:rPr lang="tr-TR" dirty="0"/>
              <a:t> as 12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even</a:t>
            </a:r>
            <a:r>
              <a:rPr lang="tr-TR" dirty="0"/>
              <a:t> 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6" name="hüzzam taksim-N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15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.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sultan’s</a:t>
            </a:r>
            <a:r>
              <a:rPr lang="tr-TR" dirty="0"/>
              <a:t> </a:t>
            </a:r>
            <a:r>
              <a:rPr lang="tr-TR" dirty="0" err="1"/>
              <a:t>own</a:t>
            </a:r>
            <a:r>
              <a:rPr lang="tr-TR" dirty="0"/>
              <a:t> mehter </a:t>
            </a:r>
            <a:r>
              <a:rPr lang="tr-TR" dirty="0" err="1"/>
              <a:t>band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grand</a:t>
            </a:r>
            <a:r>
              <a:rPr lang="tr-TR" dirty="0"/>
              <a:t> </a:t>
            </a:r>
            <a:r>
              <a:rPr lang="tr-TR" dirty="0" err="1"/>
              <a:t>vizier</a:t>
            </a:r>
            <a:r>
              <a:rPr lang="tr-TR" dirty="0"/>
              <a:t> (</a:t>
            </a:r>
            <a:r>
              <a:rPr lang="tr-TR" dirty="0" err="1"/>
              <a:t>equivalent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prime </a:t>
            </a:r>
            <a:r>
              <a:rPr lang="tr-TR" dirty="0" err="1"/>
              <a:t>minister</a:t>
            </a:r>
            <a:r>
              <a:rPr lang="tr-TR" dirty="0"/>
              <a:t>), </a:t>
            </a:r>
            <a:r>
              <a:rPr lang="tr-TR" dirty="0" err="1"/>
              <a:t>ordinary</a:t>
            </a:r>
            <a:r>
              <a:rPr lang="tr-TR" dirty="0"/>
              <a:t> </a:t>
            </a:r>
            <a:r>
              <a:rPr lang="tr-TR" dirty="0" err="1"/>
              <a:t>viziers</a:t>
            </a:r>
            <a:r>
              <a:rPr lang="tr-TR" dirty="0"/>
              <a:t> (</a:t>
            </a:r>
            <a:r>
              <a:rPr lang="tr-TR" dirty="0" err="1"/>
              <a:t>equivalent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cabinet</a:t>
            </a:r>
            <a:r>
              <a:rPr lang="tr-TR" dirty="0"/>
              <a:t> </a:t>
            </a:r>
            <a:r>
              <a:rPr lang="tr-TR" dirty="0" err="1"/>
              <a:t>minister</a:t>
            </a:r>
            <a:r>
              <a:rPr lang="tr-TR" dirty="0"/>
              <a:t> </a:t>
            </a:r>
            <a:r>
              <a:rPr lang="tr-TR" dirty="0" err="1"/>
              <a:t>rank</a:t>
            </a:r>
            <a:r>
              <a:rPr lang="tr-TR" dirty="0"/>
              <a:t>), </a:t>
            </a:r>
            <a:r>
              <a:rPr lang="tr-TR" dirty="0" err="1"/>
              <a:t>the</a:t>
            </a:r>
            <a:r>
              <a:rPr lang="tr-TR" dirty="0"/>
              <a:t> defterdar (</a:t>
            </a:r>
            <a:r>
              <a:rPr lang="tr-TR" dirty="0" err="1"/>
              <a:t>head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Treasury</a:t>
            </a:r>
            <a:r>
              <a:rPr lang="tr-TR" dirty="0"/>
              <a:t>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reisü’l</a:t>
            </a:r>
            <a:r>
              <a:rPr lang="tr-TR" dirty="0"/>
              <a:t> </a:t>
            </a:r>
            <a:r>
              <a:rPr lang="tr-TR" dirty="0" err="1"/>
              <a:t>küttab</a:t>
            </a:r>
            <a:r>
              <a:rPr lang="tr-TR" dirty="0"/>
              <a:t> (in </a:t>
            </a:r>
            <a:r>
              <a:rPr lang="tr-TR" dirty="0" err="1"/>
              <a:t>charge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state’s</a:t>
            </a:r>
            <a:r>
              <a:rPr lang="tr-TR" dirty="0"/>
              <a:t> </a:t>
            </a:r>
            <a:r>
              <a:rPr lang="tr-TR" dirty="0" err="1"/>
              <a:t>foreign</a:t>
            </a:r>
            <a:r>
              <a:rPr lang="tr-TR" dirty="0"/>
              <a:t> </a:t>
            </a:r>
            <a:r>
              <a:rPr lang="tr-TR" dirty="0" err="1"/>
              <a:t>relations</a:t>
            </a:r>
            <a:r>
              <a:rPr lang="tr-TR" dirty="0"/>
              <a:t>) </a:t>
            </a:r>
            <a:r>
              <a:rPr lang="tr-TR" dirty="0" err="1"/>
              <a:t>would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own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bands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foundd</a:t>
            </a:r>
            <a:r>
              <a:rPr lang="tr-TR" dirty="0"/>
              <a:t> in </a:t>
            </a:r>
            <a:r>
              <a:rPr lang="tr-TR" dirty="0" err="1"/>
              <a:t>various</a:t>
            </a:r>
            <a:r>
              <a:rPr lang="tr-TR" dirty="0"/>
              <a:t> </a:t>
            </a:r>
            <a:r>
              <a:rPr lang="tr-TR" dirty="0" err="1"/>
              <a:t>provinces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castles</a:t>
            </a:r>
            <a:r>
              <a:rPr lang="tr-TR" dirty="0"/>
              <a:t>. </a:t>
            </a:r>
          </a:p>
          <a:p>
            <a:r>
              <a:rPr lang="tr-TR" dirty="0"/>
              <a:t> 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Europeans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impressed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influence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mehter,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military</a:t>
            </a:r>
            <a:r>
              <a:rPr lang="tr-TR" dirty="0"/>
              <a:t> </a:t>
            </a:r>
            <a:r>
              <a:rPr lang="tr-TR" dirty="0" err="1"/>
              <a:t>bands</a:t>
            </a:r>
            <a:r>
              <a:rPr lang="tr-TR" dirty="0"/>
              <a:t> </a:t>
            </a:r>
            <a:r>
              <a:rPr lang="tr-TR" dirty="0" err="1"/>
              <a:t>modelled</a:t>
            </a:r>
            <a:r>
              <a:rPr lang="tr-TR" dirty="0"/>
              <a:t> on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established</a:t>
            </a:r>
            <a:r>
              <a:rPr lang="tr-TR" dirty="0"/>
              <a:t> in a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countries</a:t>
            </a:r>
            <a:r>
              <a:rPr lang="tr-TR" dirty="0"/>
              <a:t>.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know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</a:t>
            </a:r>
            <a:r>
              <a:rPr lang="tr-TR" dirty="0" err="1"/>
              <a:t>composers</a:t>
            </a:r>
            <a:r>
              <a:rPr lang="tr-TR" dirty="0"/>
              <a:t> as </a:t>
            </a:r>
            <a:r>
              <a:rPr lang="tr-TR" dirty="0" err="1"/>
              <a:t>Gluck</a:t>
            </a:r>
            <a:r>
              <a:rPr lang="tr-TR" dirty="0"/>
              <a:t>, Mozart </a:t>
            </a:r>
            <a:r>
              <a:rPr lang="tr-TR" dirty="0" err="1"/>
              <a:t>and</a:t>
            </a:r>
            <a:r>
              <a:rPr lang="tr-TR" dirty="0"/>
              <a:t> Beethoven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inspired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mehter </a:t>
            </a:r>
            <a:r>
              <a:rPr lang="tr-TR" dirty="0" err="1"/>
              <a:t>music</a:t>
            </a:r>
            <a:r>
              <a:rPr lang="tr-TR" dirty="0"/>
              <a:t>.</a:t>
            </a:r>
          </a:p>
          <a:p>
            <a:r>
              <a:rPr lang="tr-TR" dirty="0"/>
              <a:t> 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err="1"/>
              <a:t>Religious</a:t>
            </a:r>
            <a:r>
              <a:rPr lang="tr-TR" b="1" u="sng" dirty="0"/>
              <a:t> </a:t>
            </a:r>
            <a:r>
              <a:rPr lang="tr-TR" b="1" u="sng" dirty="0" err="1"/>
              <a:t>music</a:t>
            </a:r>
            <a:r>
              <a:rPr lang="tr-TR" b="1" u="sng" dirty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framework</a:t>
            </a:r>
            <a:r>
              <a:rPr lang="tr-TR" dirty="0"/>
              <a:t> of </a:t>
            </a:r>
            <a:r>
              <a:rPr lang="tr-TR" dirty="0" err="1"/>
              <a:t>music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forms</a:t>
            </a:r>
            <a:r>
              <a:rPr lang="tr-TR" dirty="0"/>
              <a:t> of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accompanied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assisted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</a:t>
            </a:r>
            <a:r>
              <a:rPr lang="tr-TR" dirty="0" err="1"/>
              <a:t>Islamic</a:t>
            </a:r>
            <a:r>
              <a:rPr lang="tr-TR" dirty="0"/>
              <a:t> </a:t>
            </a:r>
            <a:r>
              <a:rPr lang="tr-TR" dirty="0" err="1"/>
              <a:t>obligations</a:t>
            </a:r>
            <a:r>
              <a:rPr lang="tr-TR" dirty="0"/>
              <a:t> as </a:t>
            </a:r>
            <a:r>
              <a:rPr lang="tr-TR" dirty="0" err="1"/>
              <a:t>circumcision</a:t>
            </a:r>
            <a:r>
              <a:rPr lang="tr-TR" dirty="0"/>
              <a:t>, </a:t>
            </a:r>
            <a:r>
              <a:rPr lang="tr-TR" dirty="0" err="1"/>
              <a:t>fasting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call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prayer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as </a:t>
            </a:r>
            <a:r>
              <a:rPr lang="tr-TR" dirty="0" err="1"/>
              <a:t>Mosque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Dervish</a:t>
            </a:r>
            <a:r>
              <a:rPr lang="tr-TR" dirty="0"/>
              <a:t> </a:t>
            </a:r>
            <a:r>
              <a:rPr lang="tr-TR" dirty="0" err="1"/>
              <a:t>Lodge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depending</a:t>
            </a:r>
            <a:r>
              <a:rPr lang="tr-TR" dirty="0"/>
              <a:t> on </a:t>
            </a:r>
            <a:r>
              <a:rPr lang="tr-TR" dirty="0" err="1"/>
              <a:t>where</a:t>
            </a:r>
            <a:r>
              <a:rPr lang="tr-TR" dirty="0"/>
              <a:t> it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played</a:t>
            </a:r>
            <a:r>
              <a:rPr lang="tr-TR" dirty="0"/>
              <a:t>, can </a:t>
            </a:r>
            <a:r>
              <a:rPr lang="tr-TR" dirty="0" err="1"/>
              <a:t>all</a:t>
            </a:r>
            <a:r>
              <a:rPr lang="tr-TR" dirty="0"/>
              <a:t> be </a:t>
            </a:r>
            <a:r>
              <a:rPr lang="tr-TR" dirty="0" err="1"/>
              <a:t>considered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heading</a:t>
            </a:r>
            <a:r>
              <a:rPr lang="tr-TR" dirty="0"/>
              <a:t> of </a:t>
            </a:r>
            <a:r>
              <a:rPr lang="tr-TR" dirty="0" err="1"/>
              <a:t>Religious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. </a:t>
            </a:r>
            <a:r>
              <a:rPr lang="tr-TR" dirty="0" err="1"/>
              <a:t>Forms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‘tilavet’ (</a:t>
            </a:r>
            <a:r>
              <a:rPr lang="tr-TR" dirty="0" err="1"/>
              <a:t>reading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Kuran), </a:t>
            </a:r>
            <a:r>
              <a:rPr lang="tr-TR" dirty="0" err="1"/>
              <a:t>the</a:t>
            </a:r>
            <a:r>
              <a:rPr lang="tr-TR" dirty="0"/>
              <a:t> ‘ezan’ 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call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prayer</a:t>
            </a:r>
            <a:r>
              <a:rPr lang="tr-TR" dirty="0"/>
              <a:t>),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‘</a:t>
            </a:r>
            <a:r>
              <a:rPr lang="tr-TR" dirty="0" err="1"/>
              <a:t>temcid</a:t>
            </a:r>
            <a:r>
              <a:rPr lang="tr-TR" dirty="0"/>
              <a:t>’ (a </a:t>
            </a:r>
            <a:r>
              <a:rPr lang="tr-TR" dirty="0" err="1"/>
              <a:t>call</a:t>
            </a:r>
            <a:r>
              <a:rPr lang="tr-TR" dirty="0"/>
              <a:t> </a:t>
            </a:r>
            <a:r>
              <a:rPr lang="tr-TR" dirty="0" err="1"/>
              <a:t>praising</a:t>
            </a:r>
            <a:r>
              <a:rPr lang="tr-TR" dirty="0"/>
              <a:t> Allah </a:t>
            </a:r>
            <a:r>
              <a:rPr lang="tr-TR" dirty="0" err="1"/>
              <a:t>chanted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muezzin</a:t>
            </a:r>
            <a:r>
              <a:rPr lang="tr-TR" dirty="0"/>
              <a:t> </a:t>
            </a:r>
            <a:r>
              <a:rPr lang="tr-TR" dirty="0" err="1"/>
              <a:t>immediately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morning</a:t>
            </a:r>
            <a:r>
              <a:rPr lang="tr-TR" dirty="0"/>
              <a:t> </a:t>
            </a:r>
            <a:r>
              <a:rPr lang="tr-TR" dirty="0" err="1"/>
              <a:t>call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prayer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months</a:t>
            </a:r>
            <a:r>
              <a:rPr lang="tr-TR" dirty="0"/>
              <a:t> of </a:t>
            </a:r>
            <a:r>
              <a:rPr lang="tr-TR" dirty="0" err="1"/>
              <a:t>Rajab</a:t>
            </a:r>
            <a:r>
              <a:rPr lang="tr-TR" dirty="0"/>
              <a:t>, Şaban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Ramadan</a:t>
            </a:r>
            <a:r>
              <a:rPr lang="tr-TR" dirty="0"/>
              <a:t>)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fall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category</a:t>
            </a:r>
            <a:r>
              <a:rPr lang="tr-TR" dirty="0"/>
              <a:t> of </a:t>
            </a:r>
            <a:r>
              <a:rPr lang="tr-TR" dirty="0" err="1"/>
              <a:t>mosque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.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religious</a:t>
            </a:r>
            <a:r>
              <a:rPr lang="tr-TR" dirty="0"/>
              <a:t> </a:t>
            </a:r>
            <a:r>
              <a:rPr lang="tr-TR" dirty="0" err="1"/>
              <a:t>dancing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ceremonies</a:t>
            </a:r>
            <a:r>
              <a:rPr lang="tr-TR" dirty="0"/>
              <a:t> </a:t>
            </a:r>
            <a:r>
              <a:rPr lang="tr-TR" dirty="0" err="1"/>
              <a:t>practiced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a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religious</a:t>
            </a:r>
            <a:r>
              <a:rPr lang="tr-TR" dirty="0"/>
              <a:t> </a:t>
            </a:r>
            <a:r>
              <a:rPr lang="tr-TR" dirty="0" err="1"/>
              <a:t>sects</a:t>
            </a:r>
            <a:r>
              <a:rPr lang="tr-TR" dirty="0"/>
              <a:t>, </a:t>
            </a:r>
            <a:r>
              <a:rPr lang="tr-TR" dirty="0" err="1"/>
              <a:t>especially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dervishes</a:t>
            </a:r>
            <a:r>
              <a:rPr lang="tr-TR" dirty="0"/>
              <a:t> (</a:t>
            </a:r>
            <a:r>
              <a:rPr lang="tr-TR" dirty="0" err="1"/>
              <a:t>Mevevi</a:t>
            </a:r>
            <a:r>
              <a:rPr lang="tr-TR" dirty="0"/>
              <a:t>) </a:t>
            </a:r>
            <a:r>
              <a:rPr lang="tr-TR" dirty="0" err="1"/>
              <a:t>and</a:t>
            </a:r>
            <a:r>
              <a:rPr lang="tr-TR" dirty="0"/>
              <a:t> Bektaşi, </a:t>
            </a:r>
            <a:r>
              <a:rPr lang="tr-TR" dirty="0" err="1"/>
              <a:t>come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general </a:t>
            </a:r>
            <a:r>
              <a:rPr lang="tr-TR" dirty="0" err="1"/>
              <a:t>heading</a:t>
            </a:r>
            <a:r>
              <a:rPr lang="tr-TR" dirty="0"/>
              <a:t> of </a:t>
            </a:r>
            <a:r>
              <a:rPr lang="tr-TR" dirty="0" err="1"/>
              <a:t>Mystical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880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u="sng" dirty="0" err="1"/>
              <a:t>Traditional</a:t>
            </a:r>
            <a:r>
              <a:rPr lang="tr-TR" b="1" u="sng" dirty="0"/>
              <a:t>/</a:t>
            </a:r>
            <a:r>
              <a:rPr lang="tr-TR" b="1" u="sng" dirty="0" err="1"/>
              <a:t>Local</a:t>
            </a:r>
            <a:r>
              <a:rPr lang="tr-TR" b="1" u="sng" dirty="0"/>
              <a:t> </a:t>
            </a:r>
            <a:r>
              <a:rPr lang="tr-TR" b="1" u="sng" dirty="0" err="1"/>
              <a:t>Musical</a:t>
            </a:r>
            <a:r>
              <a:rPr lang="tr-TR" b="1" u="sng" dirty="0"/>
              <a:t> </a:t>
            </a:r>
            <a:r>
              <a:rPr lang="tr-TR" b="1" u="sng" dirty="0" err="1"/>
              <a:t>Instruments</a:t>
            </a:r>
            <a:r>
              <a:rPr lang="tr-TR" b="1" u="sng" dirty="0"/>
              <a:t>  </a:t>
            </a:r>
            <a:r>
              <a:rPr lang="tr-TR" b="1" u="sng" dirty="0" err="1"/>
              <a:t>Cordophones</a:t>
            </a:r>
            <a:r>
              <a:rPr lang="tr-TR" b="1" u="sng" dirty="0"/>
              <a:t> (</a:t>
            </a:r>
            <a:r>
              <a:rPr lang="tr-TR" b="1" u="sng" dirty="0" err="1"/>
              <a:t>stringed</a:t>
            </a:r>
            <a:r>
              <a:rPr lang="tr-TR" b="1" u="sng" dirty="0"/>
              <a:t> </a:t>
            </a:r>
            <a:r>
              <a:rPr lang="tr-TR" b="1" u="sng" dirty="0" err="1"/>
              <a:t>instruments</a:t>
            </a:r>
            <a:r>
              <a:rPr lang="tr-TR" b="1" u="sng" dirty="0"/>
              <a:t>)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000320"/>
            <a:ext cx="8229600" cy="3741048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sound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instruments</a:t>
            </a:r>
            <a:r>
              <a:rPr lang="tr-TR" dirty="0"/>
              <a:t> is </a:t>
            </a:r>
            <a:r>
              <a:rPr lang="tr-TR" dirty="0" err="1"/>
              <a:t>produced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vibration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strings</a:t>
            </a:r>
            <a:r>
              <a:rPr lang="tr-TR" dirty="0"/>
              <a:t>.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classified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: </a:t>
            </a:r>
          </a:p>
          <a:p>
            <a:r>
              <a:rPr lang="tr-TR" dirty="0" err="1"/>
              <a:t>Bowed</a:t>
            </a:r>
            <a:r>
              <a:rPr lang="tr-TR" dirty="0"/>
              <a:t> </a:t>
            </a:r>
            <a:r>
              <a:rPr lang="tr-TR" dirty="0" err="1"/>
              <a:t>stringed</a:t>
            </a:r>
            <a:r>
              <a:rPr lang="tr-TR" dirty="0"/>
              <a:t> </a:t>
            </a:r>
            <a:r>
              <a:rPr lang="tr-TR" dirty="0" err="1"/>
              <a:t>instruments</a:t>
            </a:r>
            <a:r>
              <a:rPr lang="tr-TR" dirty="0"/>
              <a:t>: </a:t>
            </a:r>
          </a:p>
          <a:p>
            <a:r>
              <a:rPr lang="tr-TR" dirty="0"/>
              <a:t> </a:t>
            </a:r>
          </a:p>
          <a:p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: </a:t>
            </a:r>
            <a:r>
              <a:rPr lang="tr-TR" dirty="0" err="1"/>
              <a:t>The</a:t>
            </a:r>
            <a:r>
              <a:rPr lang="tr-TR" dirty="0"/>
              <a:t> kemençe (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violin</a:t>
            </a:r>
            <a:r>
              <a:rPr lang="tr-TR" dirty="0"/>
              <a:t> </a:t>
            </a:r>
            <a:r>
              <a:rPr lang="tr-TR" dirty="0" err="1"/>
              <a:t>played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a </a:t>
            </a:r>
            <a:r>
              <a:rPr lang="tr-TR" dirty="0" err="1"/>
              <a:t>cello</a:t>
            </a:r>
            <a:r>
              <a:rPr lang="tr-TR" dirty="0"/>
              <a:t>), Kabak Kemane (</a:t>
            </a:r>
            <a:r>
              <a:rPr lang="tr-TR" dirty="0" err="1"/>
              <a:t>ıklığ</a:t>
            </a:r>
            <a:r>
              <a:rPr lang="tr-TR" dirty="0"/>
              <a:t>) (</a:t>
            </a:r>
            <a:r>
              <a:rPr lang="tr-TR" dirty="0" err="1"/>
              <a:t>three</a:t>
            </a:r>
            <a:r>
              <a:rPr lang="tr-TR" dirty="0"/>
              <a:t>-</a:t>
            </a:r>
            <a:r>
              <a:rPr lang="tr-TR" dirty="0" err="1"/>
              <a:t>stringed</a:t>
            </a:r>
            <a:r>
              <a:rPr lang="tr-TR" dirty="0"/>
              <a:t> </a:t>
            </a:r>
            <a:r>
              <a:rPr lang="tr-TR" dirty="0" err="1"/>
              <a:t>violin</a:t>
            </a:r>
            <a:r>
              <a:rPr lang="tr-TR" dirty="0"/>
              <a:t>), </a:t>
            </a:r>
            <a:r>
              <a:rPr lang="tr-TR" dirty="0" err="1"/>
              <a:t>violin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tr-TR" dirty="0"/>
              <a:t>. </a:t>
            </a:r>
          </a:p>
          <a:p>
            <a:r>
              <a:rPr lang="tr-TR" dirty="0"/>
              <a:t> </a:t>
            </a:r>
          </a:p>
          <a:p>
            <a:r>
              <a:rPr lang="tr-TR" dirty="0" err="1"/>
              <a:t>Plucked</a:t>
            </a:r>
            <a:r>
              <a:rPr lang="tr-TR" dirty="0"/>
              <a:t> </a:t>
            </a:r>
            <a:r>
              <a:rPr lang="tr-TR" dirty="0" err="1"/>
              <a:t>stringed</a:t>
            </a:r>
            <a:r>
              <a:rPr lang="tr-TR" dirty="0"/>
              <a:t> </a:t>
            </a:r>
            <a:r>
              <a:rPr lang="tr-TR" dirty="0" err="1"/>
              <a:t>instruments</a:t>
            </a:r>
            <a:r>
              <a:rPr lang="tr-TR" dirty="0"/>
              <a:t>: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: </a:t>
            </a:r>
            <a:r>
              <a:rPr lang="tr-TR" dirty="0" err="1"/>
              <a:t>Ud</a:t>
            </a:r>
            <a:r>
              <a:rPr lang="tr-TR" dirty="0"/>
              <a:t> (</a:t>
            </a:r>
            <a:r>
              <a:rPr lang="tr-TR" dirty="0" err="1"/>
              <a:t>lute</a:t>
            </a:r>
            <a:r>
              <a:rPr lang="tr-TR" dirty="0"/>
              <a:t>), tambur (</a:t>
            </a:r>
            <a:r>
              <a:rPr lang="tr-TR" dirty="0" err="1"/>
              <a:t>like</a:t>
            </a:r>
            <a:r>
              <a:rPr lang="tr-TR" dirty="0"/>
              <a:t> a mandolin), </a:t>
            </a:r>
            <a:r>
              <a:rPr lang="tr-TR" dirty="0" err="1"/>
              <a:t>çeng</a:t>
            </a:r>
            <a:r>
              <a:rPr lang="tr-TR" dirty="0"/>
              <a:t> (</a:t>
            </a:r>
            <a:r>
              <a:rPr lang="tr-TR" dirty="0" err="1"/>
              <a:t>primitive</a:t>
            </a:r>
            <a:r>
              <a:rPr lang="tr-TR" dirty="0"/>
              <a:t> harp), tar, kanun (</a:t>
            </a:r>
            <a:r>
              <a:rPr lang="tr-TR" dirty="0" err="1"/>
              <a:t>like</a:t>
            </a:r>
            <a:r>
              <a:rPr lang="tr-TR" dirty="0"/>
              <a:t> a </a:t>
            </a:r>
            <a:r>
              <a:rPr lang="tr-TR" dirty="0" err="1"/>
              <a:t>zither</a:t>
            </a:r>
            <a:r>
              <a:rPr lang="tr-TR" dirty="0"/>
              <a:t>), santur (</a:t>
            </a:r>
            <a:r>
              <a:rPr lang="tr-TR" dirty="0" err="1"/>
              <a:t>dulcimer</a:t>
            </a:r>
            <a:r>
              <a:rPr lang="tr-TR" dirty="0"/>
              <a:t>), kopuz (</a:t>
            </a:r>
            <a:r>
              <a:rPr lang="tr-TR" dirty="0" err="1"/>
              <a:t>like</a:t>
            </a:r>
            <a:r>
              <a:rPr lang="tr-TR" dirty="0"/>
              <a:t> a </a:t>
            </a:r>
            <a:r>
              <a:rPr lang="tr-TR" dirty="0" err="1"/>
              <a:t>lute</a:t>
            </a:r>
            <a:r>
              <a:rPr lang="tr-TR" dirty="0"/>
              <a:t>), </a:t>
            </a:r>
            <a:r>
              <a:rPr lang="tr-TR" dirty="0" err="1"/>
              <a:t>the</a:t>
            </a:r>
            <a:r>
              <a:rPr lang="tr-TR" dirty="0"/>
              <a:t> bağlama </a:t>
            </a:r>
            <a:r>
              <a:rPr lang="tr-TR" dirty="0" err="1"/>
              <a:t>family</a:t>
            </a:r>
            <a:r>
              <a:rPr lang="tr-TR" dirty="0"/>
              <a:t> (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three</a:t>
            </a:r>
            <a:r>
              <a:rPr lang="tr-TR" dirty="0"/>
              <a:t> </a:t>
            </a:r>
            <a:r>
              <a:rPr lang="tr-TR" dirty="0" err="1"/>
              <a:t>double</a:t>
            </a:r>
            <a:r>
              <a:rPr lang="tr-TR" dirty="0"/>
              <a:t> </a:t>
            </a:r>
            <a:r>
              <a:rPr lang="tr-TR" dirty="0" err="1"/>
              <a:t>strings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necks</a:t>
            </a:r>
            <a:r>
              <a:rPr lang="tr-TR" dirty="0"/>
              <a:t>) – meydan sazı (</a:t>
            </a:r>
            <a:r>
              <a:rPr lang="tr-TR" dirty="0" err="1"/>
              <a:t>largest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saz </a:t>
            </a:r>
            <a:r>
              <a:rPr lang="tr-TR" dirty="0" err="1"/>
              <a:t>family</a:t>
            </a:r>
            <a:r>
              <a:rPr lang="tr-TR" dirty="0"/>
              <a:t>), </a:t>
            </a:r>
            <a:r>
              <a:rPr lang="tr-TR" dirty="0" err="1"/>
              <a:t>court</a:t>
            </a:r>
            <a:r>
              <a:rPr lang="tr-TR" dirty="0"/>
              <a:t> saz, bozuk (nine </a:t>
            </a:r>
            <a:r>
              <a:rPr lang="tr-TR" dirty="0" err="1"/>
              <a:t>stringed</a:t>
            </a:r>
            <a:r>
              <a:rPr lang="tr-TR" dirty="0"/>
              <a:t> </a:t>
            </a:r>
            <a:r>
              <a:rPr lang="tr-TR" dirty="0" err="1"/>
              <a:t>lute</a:t>
            </a:r>
            <a:r>
              <a:rPr lang="tr-TR" dirty="0"/>
              <a:t>), tambura, cura, </a:t>
            </a:r>
            <a:r>
              <a:rPr lang="tr-TR" dirty="0" err="1"/>
              <a:t>üçtelli</a:t>
            </a:r>
            <a:r>
              <a:rPr lang="tr-TR" dirty="0"/>
              <a:t> (</a:t>
            </a:r>
            <a:r>
              <a:rPr lang="tr-TR" dirty="0" err="1"/>
              <a:t>three</a:t>
            </a:r>
            <a:r>
              <a:rPr lang="tr-TR" dirty="0"/>
              <a:t>-</a:t>
            </a:r>
            <a:r>
              <a:rPr lang="tr-TR" dirty="0" err="1"/>
              <a:t>string</a:t>
            </a:r>
            <a:r>
              <a:rPr lang="tr-TR" dirty="0"/>
              <a:t>), onikitelli (</a:t>
            </a:r>
            <a:r>
              <a:rPr lang="tr-TR" dirty="0" err="1"/>
              <a:t>twelve</a:t>
            </a:r>
            <a:r>
              <a:rPr lang="tr-TR" dirty="0"/>
              <a:t>-</a:t>
            </a:r>
            <a:r>
              <a:rPr lang="tr-TR" dirty="0" err="1"/>
              <a:t>string</a:t>
            </a:r>
            <a:r>
              <a:rPr lang="tr-TR" dirty="0"/>
              <a:t>), </a:t>
            </a:r>
            <a:r>
              <a:rPr lang="tr-TR" dirty="0" err="1"/>
              <a:t>çarta</a:t>
            </a:r>
            <a:r>
              <a:rPr lang="tr-TR" dirty="0"/>
              <a:t>, </a:t>
            </a:r>
            <a:r>
              <a:rPr lang="tr-TR" dirty="0" err="1"/>
              <a:t>ırızva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tr-TR" dirty="0"/>
              <a:t>.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692696"/>
            <a:ext cx="7467600" cy="3456384"/>
          </a:xfrm>
        </p:spPr>
        <p:txBody>
          <a:bodyPr>
            <a:normAutofit/>
          </a:bodyPr>
          <a:lstStyle/>
          <a:p>
            <a:r>
              <a:rPr lang="tr-TR" dirty="0" err="1"/>
              <a:t>Aerophones</a:t>
            </a:r>
            <a:r>
              <a:rPr lang="tr-TR" dirty="0"/>
              <a:t> (</a:t>
            </a:r>
            <a:r>
              <a:rPr lang="tr-TR" dirty="0" err="1"/>
              <a:t>Wind</a:t>
            </a:r>
            <a:r>
              <a:rPr lang="tr-TR" dirty="0"/>
              <a:t> </a:t>
            </a:r>
            <a:r>
              <a:rPr lang="tr-TR" dirty="0" err="1"/>
              <a:t>instruments</a:t>
            </a:r>
            <a:r>
              <a:rPr lang="tr-TR" dirty="0"/>
              <a:t>) </a:t>
            </a:r>
            <a:r>
              <a:rPr lang="tr-TR" dirty="0" err="1"/>
              <a:t>Instruments</a:t>
            </a:r>
            <a:r>
              <a:rPr lang="tr-TR" dirty="0"/>
              <a:t> </a:t>
            </a:r>
            <a:r>
              <a:rPr lang="tr-TR" dirty="0" err="1"/>
              <a:t>whose</a:t>
            </a:r>
            <a:r>
              <a:rPr lang="tr-TR" dirty="0"/>
              <a:t> </a:t>
            </a:r>
            <a:r>
              <a:rPr lang="tr-TR" dirty="0" err="1"/>
              <a:t>sound</a:t>
            </a:r>
            <a:r>
              <a:rPr lang="tr-TR" dirty="0"/>
              <a:t> </a:t>
            </a:r>
            <a:r>
              <a:rPr lang="tr-TR" dirty="0" err="1"/>
              <a:t>comes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vibration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air</a:t>
            </a:r>
            <a:r>
              <a:rPr lang="tr-TR" dirty="0"/>
              <a:t> in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around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. </a:t>
            </a:r>
          </a:p>
          <a:p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: Zurna (</a:t>
            </a:r>
            <a:r>
              <a:rPr lang="tr-TR" dirty="0" err="1"/>
              <a:t>like</a:t>
            </a:r>
            <a:r>
              <a:rPr lang="tr-TR" dirty="0"/>
              <a:t> an </a:t>
            </a:r>
            <a:r>
              <a:rPr lang="tr-TR" dirty="0" err="1"/>
              <a:t>oboe</a:t>
            </a:r>
            <a:r>
              <a:rPr lang="tr-TR" dirty="0"/>
              <a:t>), çifte, mey (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oboe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eastern</a:t>
            </a:r>
            <a:r>
              <a:rPr lang="tr-TR" dirty="0"/>
              <a:t> </a:t>
            </a:r>
            <a:r>
              <a:rPr lang="tr-TR" dirty="0" err="1"/>
              <a:t>Anatolia</a:t>
            </a:r>
            <a:r>
              <a:rPr lang="tr-TR" dirty="0"/>
              <a:t>), kaval (</a:t>
            </a:r>
            <a:r>
              <a:rPr lang="tr-TR" dirty="0" err="1"/>
              <a:t>flageolet</a:t>
            </a:r>
            <a:r>
              <a:rPr lang="tr-TR" dirty="0"/>
              <a:t>), sipsi (şile a </a:t>
            </a:r>
            <a:r>
              <a:rPr lang="tr-TR" dirty="0" err="1"/>
              <a:t>boatswain’s</a:t>
            </a:r>
            <a:r>
              <a:rPr lang="tr-TR" dirty="0"/>
              <a:t> </a:t>
            </a:r>
            <a:r>
              <a:rPr lang="tr-TR" dirty="0" err="1"/>
              <a:t>pipe</a:t>
            </a:r>
            <a:r>
              <a:rPr lang="tr-TR" dirty="0"/>
              <a:t>), çığırtma (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fife</a:t>
            </a:r>
            <a:r>
              <a:rPr lang="tr-TR" dirty="0"/>
              <a:t>), tulum (</a:t>
            </a:r>
            <a:r>
              <a:rPr lang="tr-TR" dirty="0" err="1"/>
              <a:t>bagpipe</a:t>
            </a:r>
            <a:r>
              <a:rPr lang="tr-TR" dirty="0"/>
              <a:t>), </a:t>
            </a:r>
            <a:r>
              <a:rPr lang="tr-TR" dirty="0" err="1"/>
              <a:t>harmonica</a:t>
            </a:r>
            <a:r>
              <a:rPr lang="tr-TR" dirty="0"/>
              <a:t>, </a:t>
            </a:r>
            <a:r>
              <a:rPr lang="tr-TR" dirty="0" err="1"/>
              <a:t>accordeon</a:t>
            </a:r>
            <a:r>
              <a:rPr lang="tr-TR" dirty="0"/>
              <a:t>, </a:t>
            </a:r>
            <a:r>
              <a:rPr lang="tr-TR" dirty="0" err="1"/>
              <a:t>mouth</a:t>
            </a:r>
            <a:r>
              <a:rPr lang="tr-TR" dirty="0"/>
              <a:t> organ </a:t>
            </a:r>
            <a:r>
              <a:rPr lang="tr-TR" dirty="0" err="1"/>
              <a:t>etc</a:t>
            </a:r>
            <a:r>
              <a:rPr lang="tr-TR" dirty="0"/>
              <a:t>. </a:t>
            </a:r>
          </a:p>
          <a:p>
            <a:pPr marL="36576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17218"/>
            <a:ext cx="2857500" cy="2724150"/>
          </a:xfrm>
          <a:prstGeom prst="rect">
            <a:avLst/>
          </a:prstGeom>
        </p:spPr>
      </p:pic>
      <p:pic>
        <p:nvPicPr>
          <p:cNvPr id="6" name="ZURNA- Uzun Ha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Membranophones</a:t>
            </a:r>
            <a:r>
              <a:rPr lang="tr-TR" dirty="0"/>
              <a:t> (</a:t>
            </a:r>
            <a:r>
              <a:rPr lang="tr-TR" dirty="0" err="1"/>
              <a:t>Skinned</a:t>
            </a:r>
            <a:r>
              <a:rPr lang="tr-TR" dirty="0"/>
              <a:t> </a:t>
            </a:r>
            <a:r>
              <a:rPr lang="tr-TR" dirty="0" err="1"/>
              <a:t>ınstruments</a:t>
            </a:r>
            <a:r>
              <a:rPr lang="tr-TR" dirty="0"/>
              <a:t>) </a:t>
            </a:r>
            <a:r>
              <a:rPr lang="tr-TR" dirty="0" err="1"/>
              <a:t>Instruments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produce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sound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striking</a:t>
            </a:r>
            <a:r>
              <a:rPr lang="tr-TR" dirty="0"/>
              <a:t> of a skin.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: Dümbelek (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drum</a:t>
            </a:r>
            <a:r>
              <a:rPr lang="tr-TR" dirty="0"/>
              <a:t>) (</a:t>
            </a:r>
            <a:r>
              <a:rPr lang="tr-TR" dirty="0" err="1"/>
              <a:t>deblek</a:t>
            </a:r>
            <a:r>
              <a:rPr lang="tr-TR" dirty="0"/>
              <a:t>, darbuka (</a:t>
            </a:r>
            <a:r>
              <a:rPr lang="tr-TR" dirty="0" err="1"/>
              <a:t>drum</a:t>
            </a:r>
            <a:r>
              <a:rPr lang="tr-TR" dirty="0"/>
              <a:t> </a:t>
            </a:r>
            <a:r>
              <a:rPr lang="tr-TR" dirty="0" err="1"/>
              <a:t>made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stretching</a:t>
            </a:r>
            <a:r>
              <a:rPr lang="tr-TR" dirty="0"/>
              <a:t> a skin </a:t>
            </a:r>
            <a:r>
              <a:rPr lang="tr-TR" dirty="0" err="1"/>
              <a:t>over</a:t>
            </a:r>
            <a:r>
              <a:rPr lang="tr-TR" dirty="0"/>
              <a:t> a </a:t>
            </a:r>
            <a:r>
              <a:rPr lang="tr-TR" dirty="0" err="1"/>
              <a:t>clay</a:t>
            </a:r>
            <a:r>
              <a:rPr lang="tr-TR" dirty="0"/>
              <a:t> </a:t>
            </a:r>
            <a:r>
              <a:rPr lang="tr-TR" dirty="0" err="1"/>
              <a:t>cylinder</a:t>
            </a:r>
            <a:r>
              <a:rPr lang="tr-TR" dirty="0"/>
              <a:t>)), davul (</a:t>
            </a:r>
            <a:r>
              <a:rPr lang="tr-TR" dirty="0" err="1"/>
              <a:t>drum</a:t>
            </a:r>
            <a:r>
              <a:rPr lang="tr-TR" dirty="0"/>
              <a:t>), daire (</a:t>
            </a:r>
            <a:r>
              <a:rPr lang="tr-TR" dirty="0" err="1"/>
              <a:t>tambourine</a:t>
            </a:r>
            <a:r>
              <a:rPr lang="tr-TR" dirty="0"/>
              <a:t>), def (</a:t>
            </a:r>
            <a:r>
              <a:rPr lang="tr-TR" dirty="0" err="1"/>
              <a:t>tambourine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cymbals</a:t>
            </a:r>
            <a:r>
              <a:rPr lang="tr-TR" dirty="0"/>
              <a:t>), kudüm (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double</a:t>
            </a:r>
            <a:r>
              <a:rPr lang="tr-TR" dirty="0"/>
              <a:t> </a:t>
            </a:r>
            <a:r>
              <a:rPr lang="tr-TR" dirty="0" err="1"/>
              <a:t>drum</a:t>
            </a:r>
            <a:r>
              <a:rPr lang="tr-TR" dirty="0"/>
              <a:t>), zilli def (</a:t>
            </a:r>
            <a:r>
              <a:rPr lang="tr-TR" dirty="0" err="1"/>
              <a:t>stringed</a:t>
            </a:r>
            <a:r>
              <a:rPr lang="tr-TR" dirty="0"/>
              <a:t> def) </a:t>
            </a:r>
            <a:r>
              <a:rPr lang="tr-TR" dirty="0" err="1"/>
              <a:t>etc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Ideophones</a:t>
            </a:r>
            <a:r>
              <a:rPr lang="tr-TR" dirty="0"/>
              <a:t> (</a:t>
            </a:r>
            <a:r>
              <a:rPr lang="tr-TR" dirty="0" err="1"/>
              <a:t>Instruments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strike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own</a:t>
            </a:r>
            <a:r>
              <a:rPr lang="tr-TR" dirty="0"/>
              <a:t> </a:t>
            </a:r>
            <a:r>
              <a:rPr lang="tr-TR" dirty="0" err="1"/>
              <a:t>bodies</a:t>
            </a:r>
            <a:r>
              <a:rPr lang="tr-TR" dirty="0"/>
              <a:t>)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instruments</a:t>
            </a:r>
            <a:r>
              <a:rPr lang="tr-TR" dirty="0"/>
              <a:t> </a:t>
            </a:r>
            <a:r>
              <a:rPr lang="tr-TR" dirty="0" err="1"/>
              <a:t>played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means</a:t>
            </a:r>
            <a:r>
              <a:rPr lang="tr-TR" dirty="0"/>
              <a:t> of </a:t>
            </a:r>
            <a:r>
              <a:rPr lang="tr-TR" dirty="0" err="1"/>
              <a:t>striking</a:t>
            </a:r>
            <a:r>
              <a:rPr lang="tr-TR" dirty="0"/>
              <a:t>, </a:t>
            </a:r>
            <a:r>
              <a:rPr lang="tr-TR" dirty="0" err="1"/>
              <a:t>beating</a:t>
            </a:r>
            <a:r>
              <a:rPr lang="tr-TR" dirty="0"/>
              <a:t>, </a:t>
            </a:r>
            <a:r>
              <a:rPr lang="tr-TR" dirty="0" err="1"/>
              <a:t>waving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tr-TR" dirty="0"/>
              <a:t>.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usually</a:t>
            </a:r>
            <a:r>
              <a:rPr lang="tr-TR" dirty="0"/>
              <a:t> </a:t>
            </a:r>
            <a:r>
              <a:rPr lang="tr-TR" dirty="0" err="1"/>
              <a:t>made</a:t>
            </a:r>
            <a:r>
              <a:rPr lang="tr-TR" dirty="0"/>
              <a:t> of hard </a:t>
            </a:r>
            <a:r>
              <a:rPr lang="tr-TR" dirty="0" err="1"/>
              <a:t>materials</a:t>
            </a:r>
            <a:r>
              <a:rPr lang="tr-TR" dirty="0"/>
              <a:t>, </a:t>
            </a:r>
            <a:r>
              <a:rPr lang="tr-TR" dirty="0" err="1"/>
              <a:t>giving</a:t>
            </a:r>
            <a:r>
              <a:rPr lang="tr-TR" dirty="0"/>
              <a:t> </a:t>
            </a:r>
            <a:r>
              <a:rPr lang="tr-TR" dirty="0" err="1"/>
              <a:t>off</a:t>
            </a:r>
            <a:r>
              <a:rPr lang="tr-TR" dirty="0"/>
              <a:t> </a:t>
            </a:r>
            <a:r>
              <a:rPr lang="tr-TR" dirty="0" err="1"/>
              <a:t>sound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vibration</a:t>
            </a:r>
            <a:r>
              <a:rPr lang="tr-TR" dirty="0"/>
              <a:t> of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entire</a:t>
            </a:r>
            <a:r>
              <a:rPr lang="tr-TR" dirty="0"/>
              <a:t> </a:t>
            </a:r>
            <a:r>
              <a:rPr lang="tr-TR" dirty="0" err="1"/>
              <a:t>bodies</a:t>
            </a:r>
            <a:r>
              <a:rPr lang="tr-TR" dirty="0"/>
              <a:t>.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: Zil (</a:t>
            </a:r>
            <a:r>
              <a:rPr lang="tr-TR" dirty="0" err="1"/>
              <a:t>cymbal</a:t>
            </a:r>
            <a:r>
              <a:rPr lang="tr-TR" dirty="0"/>
              <a:t>), maşa (</a:t>
            </a:r>
            <a:r>
              <a:rPr lang="tr-TR" dirty="0" err="1"/>
              <a:t>fork</a:t>
            </a:r>
            <a:r>
              <a:rPr lang="tr-TR" dirty="0"/>
              <a:t>), çalpara (</a:t>
            </a:r>
            <a:r>
              <a:rPr lang="tr-TR" dirty="0" err="1"/>
              <a:t>castinets</a:t>
            </a:r>
            <a:r>
              <a:rPr lang="tr-TR" dirty="0"/>
              <a:t>), şakşak 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spoons</a:t>
            </a:r>
            <a:r>
              <a:rPr lang="tr-TR" dirty="0"/>
              <a:t>), çan (</a:t>
            </a:r>
            <a:r>
              <a:rPr lang="tr-TR" dirty="0" err="1"/>
              <a:t>bell</a:t>
            </a:r>
            <a:r>
              <a:rPr lang="tr-TR" dirty="0"/>
              <a:t>), </a:t>
            </a:r>
            <a:r>
              <a:rPr lang="tr-TR" dirty="0" err="1"/>
              <a:t>çengizli</a:t>
            </a:r>
            <a:r>
              <a:rPr lang="tr-TR" dirty="0"/>
              <a:t> (</a:t>
            </a:r>
            <a:r>
              <a:rPr lang="tr-TR" dirty="0" err="1"/>
              <a:t>cymbalet</a:t>
            </a:r>
            <a:r>
              <a:rPr lang="tr-TR" dirty="0"/>
              <a:t>), </a:t>
            </a:r>
            <a:r>
              <a:rPr lang="tr-TR" dirty="0" err="1"/>
              <a:t>band</a:t>
            </a:r>
            <a:r>
              <a:rPr lang="tr-TR" dirty="0"/>
              <a:t> </a:t>
            </a:r>
            <a:r>
              <a:rPr lang="tr-TR" dirty="0" err="1"/>
              <a:t>bells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tr-TR" dirty="0"/>
              <a:t>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Turks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a </a:t>
            </a:r>
            <a:r>
              <a:rPr lang="tr-TR" dirty="0" err="1"/>
              <a:t>huge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of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living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a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wide</a:t>
            </a:r>
            <a:r>
              <a:rPr lang="tr-TR" dirty="0"/>
              <a:t> </a:t>
            </a:r>
            <a:r>
              <a:rPr lang="tr-TR" dirty="0" err="1"/>
              <a:t>geographical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tr-TR" dirty="0"/>
              <a:t>,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founded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lived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diverse</a:t>
            </a:r>
            <a:r>
              <a:rPr lang="tr-TR" dirty="0"/>
              <a:t> </a:t>
            </a:r>
            <a:r>
              <a:rPr lang="tr-TR" dirty="0" err="1"/>
              <a:t>states</a:t>
            </a:r>
            <a:r>
              <a:rPr lang="tr-TR" dirty="0"/>
              <a:t>,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widely</a:t>
            </a:r>
            <a:r>
              <a:rPr lang="tr-TR" dirty="0"/>
              <a:t> </a:t>
            </a:r>
            <a:r>
              <a:rPr lang="tr-TR" dirty="0" err="1"/>
              <a:t>varying</a:t>
            </a:r>
            <a:r>
              <a:rPr lang="tr-TR" dirty="0"/>
              <a:t> </a:t>
            </a:r>
            <a:r>
              <a:rPr lang="tr-TR" dirty="0" err="1"/>
              <a:t>ways</a:t>
            </a:r>
            <a:r>
              <a:rPr lang="tr-TR" dirty="0"/>
              <a:t> of life.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speak</a:t>
            </a:r>
            <a:r>
              <a:rPr lang="tr-TR" dirty="0"/>
              <a:t> of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musical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/>
              <a:t>, it an </a:t>
            </a:r>
            <a:r>
              <a:rPr lang="tr-TR" dirty="0" err="1"/>
              <a:t>especially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know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tribe's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talking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. </a:t>
            </a:r>
            <a:r>
              <a:rPr lang="tr-TR" dirty="0" err="1"/>
              <a:t>Trying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understand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eight</a:t>
            </a:r>
            <a:r>
              <a:rPr lang="tr-TR" dirty="0"/>
              <a:t> </a:t>
            </a:r>
            <a:r>
              <a:rPr lang="tr-TR" dirty="0" err="1"/>
              <a:t>hundred</a:t>
            </a:r>
            <a:r>
              <a:rPr lang="tr-TR" dirty="0"/>
              <a:t> </a:t>
            </a:r>
            <a:r>
              <a:rPr lang="tr-TR" dirty="0" err="1"/>
              <a:t>years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written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 on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, it is </a:t>
            </a:r>
            <a:r>
              <a:rPr lang="tr-TR" dirty="0" err="1"/>
              <a:t>quite</a:t>
            </a:r>
            <a:r>
              <a:rPr lang="tr-TR" dirty="0"/>
              <a:t> </a:t>
            </a:r>
            <a:r>
              <a:rPr lang="tr-TR" dirty="0" err="1"/>
              <a:t>difficult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shed</a:t>
            </a:r>
            <a:r>
              <a:rPr lang="tr-TR" dirty="0"/>
              <a:t> </a:t>
            </a:r>
            <a:r>
              <a:rPr lang="tr-TR" dirty="0" err="1"/>
              <a:t>light</a:t>
            </a:r>
            <a:r>
              <a:rPr lang="tr-TR" dirty="0"/>
              <a:t> on </a:t>
            </a:r>
            <a:r>
              <a:rPr lang="tr-TR" dirty="0" err="1"/>
              <a:t>earlier</a:t>
            </a:r>
            <a:r>
              <a:rPr lang="tr-TR" dirty="0"/>
              <a:t> </a:t>
            </a:r>
            <a:r>
              <a:rPr lang="tr-TR" dirty="0" err="1"/>
              <a:t>periods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6000" smtClean="0"/>
              <a:t>GTO </a:t>
            </a:r>
          </a:p>
          <a:p>
            <a:pPr algn="ctr">
              <a:buNone/>
            </a:pPr>
            <a:r>
              <a:rPr lang="tr-TR" sz="6000" smtClean="0"/>
              <a:t>FINE </a:t>
            </a:r>
            <a:r>
              <a:rPr lang="tr-TR" sz="6000" dirty="0" smtClean="0"/>
              <a:t>ARTS </a:t>
            </a:r>
          </a:p>
          <a:p>
            <a:pPr algn="ctr">
              <a:buNone/>
            </a:pPr>
            <a:r>
              <a:rPr lang="tr-TR" sz="6000" dirty="0" smtClean="0"/>
              <a:t>HIGH SCHOOL</a:t>
            </a:r>
          </a:p>
          <a:p>
            <a:pPr algn="ctr">
              <a:buNone/>
            </a:pPr>
            <a:r>
              <a:rPr lang="tr-TR" sz="6000" dirty="0" smtClean="0"/>
              <a:t>2016</a:t>
            </a:r>
            <a:endParaRPr lang="tr-TR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But </a:t>
            </a:r>
            <a:r>
              <a:rPr lang="tr-TR" dirty="0" err="1"/>
              <a:t>despite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difficulties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information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Chinese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old</a:t>
            </a:r>
            <a:r>
              <a:rPr lang="tr-TR" dirty="0"/>
              <a:t> </a:t>
            </a:r>
            <a:r>
              <a:rPr lang="tr-TR" dirty="0" err="1"/>
              <a:t>Uygurs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Hatay (</a:t>
            </a:r>
            <a:r>
              <a:rPr lang="tr-TR" dirty="0" err="1"/>
              <a:t>Hitay</a:t>
            </a:r>
            <a:r>
              <a:rPr lang="tr-TR" dirty="0"/>
              <a:t>, Kutay) </a:t>
            </a:r>
            <a:r>
              <a:rPr lang="tr-TR" dirty="0" err="1"/>
              <a:t>Turks</a:t>
            </a:r>
            <a:r>
              <a:rPr lang="tr-TR" dirty="0"/>
              <a:t> - </a:t>
            </a:r>
            <a:r>
              <a:rPr lang="tr-TR" dirty="0" err="1"/>
              <a:t>limited</a:t>
            </a:r>
            <a:r>
              <a:rPr lang="tr-TR" dirty="0"/>
              <a:t> as it </a:t>
            </a:r>
            <a:r>
              <a:rPr lang="tr-TR" dirty="0" err="1"/>
              <a:t>may</a:t>
            </a:r>
            <a:r>
              <a:rPr lang="tr-TR" dirty="0"/>
              <a:t> be - has </a:t>
            </a:r>
            <a:r>
              <a:rPr lang="tr-TR" dirty="0" err="1"/>
              <a:t>become</a:t>
            </a:r>
            <a:r>
              <a:rPr lang="tr-TR" dirty="0"/>
              <a:t> </a:t>
            </a:r>
            <a:r>
              <a:rPr lang="tr-TR" dirty="0" err="1"/>
              <a:t>available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us. </a:t>
            </a:r>
            <a:r>
              <a:rPr lang="tr-TR" dirty="0" err="1"/>
              <a:t>Along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, </a:t>
            </a:r>
            <a:r>
              <a:rPr lang="tr-TR" dirty="0" err="1"/>
              <a:t>findings</a:t>
            </a:r>
            <a:r>
              <a:rPr lang="tr-TR" dirty="0"/>
              <a:t> </a:t>
            </a:r>
            <a:r>
              <a:rPr lang="tr-TR" dirty="0" err="1"/>
              <a:t>obtained</a:t>
            </a:r>
            <a:r>
              <a:rPr lang="tr-TR" dirty="0"/>
              <a:t> in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archaeological</a:t>
            </a:r>
            <a:r>
              <a:rPr lang="tr-TR" dirty="0"/>
              <a:t> </a:t>
            </a:r>
            <a:r>
              <a:rPr lang="tr-TR" dirty="0" err="1"/>
              <a:t>digs</a:t>
            </a:r>
            <a:r>
              <a:rPr lang="tr-TR" dirty="0"/>
              <a:t> in </a:t>
            </a:r>
            <a:r>
              <a:rPr lang="tr-TR" dirty="0" err="1"/>
              <a:t>Central</a:t>
            </a:r>
            <a:r>
              <a:rPr lang="tr-TR" dirty="0"/>
              <a:t> </a:t>
            </a:r>
            <a:r>
              <a:rPr lang="tr-TR" dirty="0" err="1"/>
              <a:t>Asia</a:t>
            </a:r>
            <a:r>
              <a:rPr lang="tr-TR" dirty="0"/>
              <a:t> </a:t>
            </a:r>
            <a:r>
              <a:rPr lang="tr-TR" dirty="0" err="1"/>
              <a:t>give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evidence</a:t>
            </a:r>
            <a:r>
              <a:rPr lang="tr-TR" dirty="0"/>
              <a:t> of a </a:t>
            </a:r>
            <a:r>
              <a:rPr lang="tr-TR" dirty="0" err="1"/>
              <a:t>well</a:t>
            </a:r>
            <a:r>
              <a:rPr lang="tr-TR" dirty="0"/>
              <a:t>-</a:t>
            </a:r>
            <a:r>
              <a:rPr lang="tr-TR" dirty="0" err="1"/>
              <a:t>developed</a:t>
            </a:r>
            <a:r>
              <a:rPr lang="tr-TR" dirty="0"/>
              <a:t> </a:t>
            </a:r>
            <a:r>
              <a:rPr lang="tr-TR" dirty="0" err="1"/>
              <a:t>musical</a:t>
            </a:r>
            <a:r>
              <a:rPr lang="tr-TR" dirty="0"/>
              <a:t> </a:t>
            </a:r>
            <a:r>
              <a:rPr lang="tr-TR" dirty="0" err="1"/>
              <a:t>culture</a:t>
            </a:r>
            <a:r>
              <a:rPr lang="tr-TR" dirty="0"/>
              <a:t> </a:t>
            </a:r>
            <a:r>
              <a:rPr lang="tr-TR" dirty="0" err="1"/>
              <a:t>among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Huns</a:t>
            </a:r>
            <a:r>
              <a:rPr lang="tr-TR" dirty="0"/>
              <a:t>, </a:t>
            </a:r>
            <a:r>
              <a:rPr lang="tr-TR" dirty="0" err="1"/>
              <a:t>Göktürks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Uygurs</a:t>
            </a:r>
            <a:r>
              <a:rPr 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musical</a:t>
            </a:r>
            <a:r>
              <a:rPr lang="tr-TR" dirty="0"/>
              <a:t> </a:t>
            </a:r>
            <a:r>
              <a:rPr lang="tr-TR" dirty="0" err="1"/>
              <a:t>cultures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included</a:t>
            </a:r>
            <a:r>
              <a:rPr lang="tr-TR" dirty="0"/>
              <a:t> a </a:t>
            </a:r>
            <a:r>
              <a:rPr lang="tr-TR" dirty="0" err="1"/>
              <a:t>variety</a:t>
            </a:r>
            <a:r>
              <a:rPr lang="tr-TR" dirty="0"/>
              <a:t> of </a:t>
            </a:r>
            <a:r>
              <a:rPr lang="tr-TR" dirty="0" err="1"/>
              <a:t>instruments</a:t>
            </a:r>
            <a:r>
              <a:rPr lang="tr-TR" dirty="0"/>
              <a:t>, a </a:t>
            </a:r>
            <a:r>
              <a:rPr lang="tr-TR" dirty="0" err="1"/>
              <a:t>unique</a:t>
            </a:r>
            <a:r>
              <a:rPr lang="tr-TR" dirty="0"/>
              <a:t> </a:t>
            </a:r>
            <a:r>
              <a:rPr lang="tr-TR" dirty="0" err="1"/>
              <a:t>notation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 </a:t>
            </a:r>
            <a:r>
              <a:rPr lang="tr-TR" dirty="0" err="1"/>
              <a:t>broad</a:t>
            </a:r>
            <a:r>
              <a:rPr lang="tr-TR" dirty="0"/>
              <a:t> </a:t>
            </a:r>
            <a:r>
              <a:rPr lang="tr-TR" dirty="0" err="1"/>
              <a:t>musical</a:t>
            </a:r>
            <a:r>
              <a:rPr lang="tr-TR" dirty="0"/>
              <a:t> </a:t>
            </a:r>
            <a:r>
              <a:rPr lang="tr-TR" dirty="0" err="1"/>
              <a:t>repertoire</a:t>
            </a:r>
            <a:r>
              <a:rPr lang="tr-TR" dirty="0"/>
              <a:t>. As </a:t>
            </a:r>
            <a:r>
              <a:rPr lang="tr-TR" dirty="0" err="1"/>
              <a:t>research</a:t>
            </a:r>
            <a:r>
              <a:rPr lang="tr-TR" dirty="0"/>
              <a:t> of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/>
              <a:t> is </a:t>
            </a:r>
            <a:r>
              <a:rPr lang="tr-TR" dirty="0" err="1"/>
              <a:t>improved</a:t>
            </a:r>
            <a:r>
              <a:rPr lang="tr-TR" dirty="0"/>
              <a:t>,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knowledge</a:t>
            </a:r>
            <a:r>
              <a:rPr lang="tr-TR" dirty="0"/>
              <a:t> of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improve</a:t>
            </a:r>
            <a:r>
              <a:rPr lang="tr-TR" dirty="0"/>
              <a:t> in </a:t>
            </a:r>
            <a:r>
              <a:rPr lang="tr-TR" dirty="0" err="1"/>
              <a:t>turn</a:t>
            </a:r>
            <a:r>
              <a:rPr lang="tr-TR" dirty="0"/>
              <a:t>. </a:t>
            </a:r>
            <a:r>
              <a:rPr lang="tr-TR" dirty="0" err="1"/>
              <a:t>Though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can say 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roots</a:t>
            </a:r>
            <a:r>
              <a:rPr lang="tr-TR" dirty="0"/>
              <a:t> of </a:t>
            </a:r>
            <a:r>
              <a:rPr lang="tr-TR" dirty="0" err="1"/>
              <a:t>musical</a:t>
            </a:r>
            <a:r>
              <a:rPr lang="tr-TR" dirty="0"/>
              <a:t> </a:t>
            </a:r>
            <a:r>
              <a:rPr lang="tr-TR" dirty="0" err="1"/>
              <a:t>traditions</a:t>
            </a:r>
            <a:r>
              <a:rPr lang="tr-TR" dirty="0"/>
              <a:t> </a:t>
            </a:r>
            <a:r>
              <a:rPr lang="tr-TR" dirty="0" err="1"/>
              <a:t>alive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 </a:t>
            </a:r>
            <a:r>
              <a:rPr lang="tr-TR" dirty="0" err="1"/>
              <a:t>today</a:t>
            </a:r>
            <a:r>
              <a:rPr lang="tr-TR" dirty="0"/>
              <a:t>, it is </a:t>
            </a:r>
            <a:r>
              <a:rPr lang="tr-TR" dirty="0" err="1"/>
              <a:t>necessary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consider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together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Asian</a:t>
            </a:r>
            <a:r>
              <a:rPr lang="tr-TR" dirty="0"/>
              <a:t> </a:t>
            </a:r>
            <a:r>
              <a:rPr lang="tr-TR" dirty="0" err="1"/>
              <a:t>roots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account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interactions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peoples</a:t>
            </a:r>
            <a:r>
              <a:rPr lang="tr-TR" dirty="0"/>
              <a:t> in </a:t>
            </a:r>
            <a:r>
              <a:rPr lang="tr-TR" dirty="0" err="1"/>
              <a:t>Anatolia</a:t>
            </a:r>
            <a:r>
              <a:rPr lang="tr-T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Consequently</a:t>
            </a:r>
            <a:r>
              <a:rPr lang="tr-TR" dirty="0"/>
              <a:t>,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speak</a:t>
            </a:r>
            <a:r>
              <a:rPr lang="tr-TR" dirty="0"/>
              <a:t> of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unique</a:t>
            </a:r>
            <a:r>
              <a:rPr lang="tr-TR" dirty="0"/>
              <a:t> </a:t>
            </a:r>
            <a:r>
              <a:rPr lang="tr-TR" dirty="0" err="1"/>
              <a:t>musical</a:t>
            </a:r>
            <a:r>
              <a:rPr lang="tr-TR" dirty="0"/>
              <a:t> </a:t>
            </a:r>
            <a:r>
              <a:rPr lang="tr-TR" dirty="0" err="1"/>
              <a:t>cultures</a:t>
            </a:r>
            <a:r>
              <a:rPr lang="tr-TR" dirty="0"/>
              <a:t> of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societies</a:t>
            </a:r>
            <a:r>
              <a:rPr lang="tr-TR" dirty="0"/>
              <a:t> spread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various</a:t>
            </a:r>
            <a:r>
              <a:rPr lang="tr-TR" dirty="0"/>
              <a:t> </a:t>
            </a:r>
            <a:r>
              <a:rPr lang="tr-TR" dirty="0" err="1"/>
              <a:t>regions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world</a:t>
            </a:r>
            <a:r>
              <a:rPr lang="tr-TR" dirty="0"/>
              <a:t> </a:t>
            </a:r>
            <a:r>
              <a:rPr lang="tr-TR" dirty="0" err="1"/>
              <a:t>come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mind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fact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musical</a:t>
            </a:r>
            <a:r>
              <a:rPr lang="tr-TR" dirty="0"/>
              <a:t> </a:t>
            </a:r>
            <a:r>
              <a:rPr lang="tr-TR" dirty="0" err="1"/>
              <a:t>traditions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exhibit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characteristics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another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believed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in </a:t>
            </a:r>
            <a:r>
              <a:rPr lang="tr-TR" dirty="0" err="1"/>
              <a:t>those</a:t>
            </a:r>
            <a:r>
              <a:rPr lang="tr-TR" dirty="0"/>
              <a:t> </a:t>
            </a:r>
            <a:r>
              <a:rPr lang="tr-TR" dirty="0" err="1"/>
              <a:t>ancient</a:t>
            </a:r>
            <a:r>
              <a:rPr lang="tr-TR" dirty="0"/>
              <a:t> </a:t>
            </a:r>
            <a:r>
              <a:rPr lang="tr-TR" dirty="0" err="1"/>
              <a:t>eras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no </a:t>
            </a:r>
            <a:r>
              <a:rPr lang="tr-TR" dirty="0" err="1"/>
              <a:t>distinction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those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made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those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applied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;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traditional</a:t>
            </a:r>
            <a:r>
              <a:rPr lang="tr-TR" dirty="0"/>
              <a:t> </a:t>
            </a:r>
            <a:r>
              <a:rPr lang="tr-TR" dirty="0" err="1"/>
              <a:t>sounds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reproduced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daily</a:t>
            </a:r>
            <a:r>
              <a:rPr lang="tr-TR" dirty="0"/>
              <a:t> life,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sacred</a:t>
            </a:r>
            <a:r>
              <a:rPr lang="tr-TR" dirty="0"/>
              <a:t> element.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Believing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whole</a:t>
            </a:r>
            <a:r>
              <a:rPr lang="tr-TR" dirty="0"/>
              <a:t> of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sounds</a:t>
            </a:r>
            <a:r>
              <a:rPr lang="tr-TR" dirty="0"/>
              <a:t>, </a:t>
            </a:r>
            <a:r>
              <a:rPr lang="tr-TR" dirty="0" err="1"/>
              <a:t>occurring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sounds</a:t>
            </a:r>
            <a:r>
              <a:rPr lang="tr-TR" dirty="0"/>
              <a:t> of </a:t>
            </a:r>
            <a:r>
              <a:rPr lang="tr-TR" dirty="0" err="1"/>
              <a:t>nature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arranged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,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magical</a:t>
            </a:r>
            <a:r>
              <a:rPr lang="tr-TR" dirty="0"/>
              <a:t>,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imbued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sounds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special</a:t>
            </a:r>
            <a:r>
              <a:rPr lang="tr-TR" dirty="0"/>
              <a:t> </a:t>
            </a:r>
            <a:r>
              <a:rPr lang="tr-TR" dirty="0" err="1"/>
              <a:t>significance</a:t>
            </a:r>
            <a:r>
              <a:rPr lang="tr-TR" dirty="0"/>
              <a:t>;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performance</a:t>
            </a:r>
            <a:r>
              <a:rPr lang="tr-TR" dirty="0"/>
              <a:t> of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domain of </a:t>
            </a:r>
            <a:r>
              <a:rPr lang="tr-TR" dirty="0" err="1"/>
              <a:t>certain</a:t>
            </a:r>
            <a:r>
              <a:rPr lang="tr-TR" dirty="0"/>
              <a:t> </a:t>
            </a:r>
            <a:r>
              <a:rPr lang="tr-TR" dirty="0" err="1"/>
              <a:t>special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. </a:t>
            </a:r>
            <a:r>
              <a:rPr lang="tr-TR" dirty="0" err="1"/>
              <a:t>Serving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societies</a:t>
            </a:r>
            <a:r>
              <a:rPr lang="tr-TR" dirty="0"/>
              <a:t> as </a:t>
            </a:r>
            <a:r>
              <a:rPr lang="tr-TR" dirty="0" err="1"/>
              <a:t>religious</a:t>
            </a:r>
            <a:r>
              <a:rPr lang="tr-TR" dirty="0"/>
              <a:t> </a:t>
            </a:r>
            <a:r>
              <a:rPr lang="tr-TR" dirty="0" err="1"/>
              <a:t>figures</a:t>
            </a:r>
            <a:r>
              <a:rPr lang="tr-TR" dirty="0"/>
              <a:t>, </a:t>
            </a:r>
            <a:r>
              <a:rPr lang="tr-TR" dirty="0" err="1"/>
              <a:t>leaders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magicians</a:t>
            </a:r>
            <a:r>
              <a:rPr lang="tr-TR" dirty="0"/>
              <a:t>,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, </a:t>
            </a:r>
            <a:r>
              <a:rPr lang="tr-TR" dirty="0" err="1"/>
              <a:t>known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names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Kam, </a:t>
            </a:r>
            <a:r>
              <a:rPr lang="tr-TR" dirty="0" err="1"/>
              <a:t>Baksi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Ozan,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musicians</a:t>
            </a:r>
            <a:r>
              <a:rPr lang="tr-TR" dirty="0"/>
              <a:t> as </a:t>
            </a:r>
            <a:r>
              <a:rPr lang="tr-TR" dirty="0" err="1"/>
              <a:t>well</a:t>
            </a:r>
            <a:r>
              <a:rPr lang="tr-TR" dirty="0"/>
              <a:t>.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carried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 a </a:t>
            </a:r>
            <a:r>
              <a:rPr lang="tr-TR" dirty="0" err="1"/>
              <a:t>religious</a:t>
            </a:r>
            <a:r>
              <a:rPr lang="tr-TR" dirty="0"/>
              <a:t>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function</a:t>
            </a:r>
            <a:r>
              <a:rPr lang="tr-TR" dirty="0"/>
              <a:t> of </a:t>
            </a:r>
            <a:r>
              <a:rPr lang="tr-TR" dirty="0" err="1"/>
              <a:t>music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thus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whole</a:t>
            </a:r>
            <a:r>
              <a:rPr lang="tr-TR" dirty="0"/>
              <a:t> of </a:t>
            </a:r>
            <a:r>
              <a:rPr lang="tr-TR" dirty="0" err="1"/>
              <a:t>religion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life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illustrated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;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voices</a:t>
            </a:r>
            <a:r>
              <a:rPr lang="tr-TR" dirty="0"/>
              <a:t> </a:t>
            </a:r>
            <a:r>
              <a:rPr lang="tr-TR" dirty="0" err="1"/>
              <a:t>brought</a:t>
            </a:r>
            <a:r>
              <a:rPr lang="tr-TR" dirty="0"/>
              <a:t> </a:t>
            </a:r>
            <a:r>
              <a:rPr lang="tr-TR" dirty="0" err="1"/>
              <a:t>forth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of </a:t>
            </a:r>
            <a:r>
              <a:rPr lang="tr-TR" dirty="0" err="1"/>
              <a:t>this</a:t>
            </a:r>
            <a:r>
              <a:rPr lang="tr-TR" dirty="0"/>
              <a:t> life.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3682</Words>
  <Application>Microsoft Office PowerPoint</Application>
  <PresentationFormat>Ekran Gösterisi (4:3)</PresentationFormat>
  <Paragraphs>75</Paragraphs>
  <Slides>50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1" baseType="lpstr">
      <vt:lpstr>Akış</vt:lpstr>
      <vt:lpstr>HISTORY AND PERIODS OF TURKISH MUSIC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Traditional/local music </vt:lpstr>
      <vt:lpstr>Folk/local music </vt:lpstr>
      <vt:lpstr>Slayt 17</vt:lpstr>
      <vt:lpstr>Slayt 18</vt:lpstr>
      <vt:lpstr>Ottoman music 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Janissary (mehter) music 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Religious music </vt:lpstr>
      <vt:lpstr>Traditional/Local Musical Instruments  Cordophones (stringed instruments) </vt:lpstr>
      <vt:lpstr>Slayt 47</vt:lpstr>
      <vt:lpstr>Slayt 48</vt:lpstr>
      <vt:lpstr>Slayt 49</vt:lpstr>
      <vt:lpstr>Slayt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AND PERIODS OF TURKISH MUSIC </dc:title>
  <dc:creator>PC1</dc:creator>
  <cp:lastModifiedBy>PERFECT</cp:lastModifiedBy>
  <cp:revision>20</cp:revision>
  <dcterms:created xsi:type="dcterms:W3CDTF">2016-02-17T18:04:39Z</dcterms:created>
  <dcterms:modified xsi:type="dcterms:W3CDTF">2018-02-27T13:39:30Z</dcterms:modified>
</cp:coreProperties>
</file>